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8" r:id="rId2"/>
    <p:sldId id="361" r:id="rId3"/>
    <p:sldId id="357" r:id="rId4"/>
    <p:sldId id="360" r:id="rId5"/>
    <p:sldId id="359" r:id="rId6"/>
    <p:sldId id="343" r:id="rId7"/>
    <p:sldId id="342" r:id="rId8"/>
    <p:sldId id="345" r:id="rId9"/>
    <p:sldId id="341" r:id="rId10"/>
    <p:sldId id="347" r:id="rId11"/>
    <p:sldId id="346" r:id="rId12"/>
    <p:sldId id="348" r:id="rId13"/>
    <p:sldId id="344" r:id="rId14"/>
    <p:sldId id="349" r:id="rId15"/>
    <p:sldId id="350" r:id="rId16"/>
    <p:sldId id="351" r:id="rId17"/>
    <p:sldId id="354" r:id="rId18"/>
    <p:sldId id="353" r:id="rId19"/>
    <p:sldId id="355" r:id="rId20"/>
    <p:sldId id="356" r:id="rId21"/>
    <p:sldId id="339" r:id="rId22"/>
    <p:sldId id="338" r:id="rId23"/>
    <p:sldId id="323" r:id="rId24"/>
    <p:sldId id="324" r:id="rId25"/>
    <p:sldId id="327" r:id="rId26"/>
    <p:sldId id="325" r:id="rId27"/>
    <p:sldId id="330" r:id="rId28"/>
    <p:sldId id="331" r:id="rId29"/>
    <p:sldId id="328" r:id="rId30"/>
    <p:sldId id="326" r:id="rId31"/>
    <p:sldId id="333" r:id="rId32"/>
    <p:sldId id="334" r:id="rId33"/>
    <p:sldId id="332" r:id="rId34"/>
    <p:sldId id="329" r:id="rId35"/>
    <p:sldId id="335" r:id="rId36"/>
    <p:sldId id="336" r:id="rId37"/>
    <p:sldId id="337" r:id="rId38"/>
    <p:sldId id="3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D0CA98-6E6A-4E92-AC70-6C33ED2FCC90}">
          <p14:sldIdLst/>
        </p14:section>
        <p14:section name="NLP" id="{C63887C7-34BE-48E6-8997-C60BC711A3D1}">
          <p14:sldIdLst/>
        </p14:section>
        <p14:section name="Transformers" id="{10ED105C-87B6-4125-B622-77C71AD6480E}">
          <p14:sldIdLst/>
        </p14:section>
        <p14:section name="Popular LLMs" id="{08CF29A8-6CA9-4BC4-94E1-B077221766E7}">
          <p14:sldIdLst/>
        </p14:section>
        <p14:section name="Reinforcement Learning" id="{851139DA-B82B-4668-AC8D-D77E777079E5}">
          <p14:sldIdLst/>
        </p14:section>
        <p14:section name="CI/CD" id="{F3760502-B594-46FA-932C-4D0109816257}">
          <p14:sldIdLst>
            <p14:sldId id="358"/>
            <p14:sldId id="361"/>
            <p14:sldId id="357"/>
            <p14:sldId id="360"/>
            <p14:sldId id="359"/>
            <p14:sldId id="343"/>
            <p14:sldId id="342"/>
            <p14:sldId id="345"/>
            <p14:sldId id="341"/>
            <p14:sldId id="347"/>
            <p14:sldId id="346"/>
            <p14:sldId id="348"/>
            <p14:sldId id="344"/>
            <p14:sldId id="349"/>
            <p14:sldId id="350"/>
            <p14:sldId id="351"/>
            <p14:sldId id="354"/>
            <p14:sldId id="353"/>
            <p14:sldId id="355"/>
            <p14:sldId id="356"/>
            <p14:sldId id="339"/>
            <p14:sldId id="338"/>
            <p14:sldId id="323"/>
            <p14:sldId id="324"/>
            <p14:sldId id="327"/>
            <p14:sldId id="325"/>
            <p14:sldId id="330"/>
            <p14:sldId id="331"/>
            <p14:sldId id="328"/>
            <p14:sldId id="326"/>
            <p14:sldId id="333"/>
            <p14:sldId id="334"/>
            <p14:sldId id="332"/>
            <p14:sldId id="329"/>
            <p14:sldId id="335"/>
            <p14:sldId id="336"/>
            <p14:sldId id="337"/>
            <p14:sldId id="34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7ADB-AE33-4844-A74A-1FFACB59C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6128C0-C8CA-4255-8982-AF7E8B1D6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676AC8-33A8-439B-8C1D-279A9E491D68}"/>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24ED462A-D979-4A8C-9330-E782EA1B8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6444B-5A6F-4D8E-A7C2-B7BD8A5C868C}"/>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382469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FB48-50C4-444A-9E98-4F49AC456A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97B851-950C-4E2D-A716-29FB71E647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5D498-5444-4514-9DF9-6EE51EFF5359}"/>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7D9596F6-B48A-4028-8BE6-6869CB9CA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5BE50-8241-4CAF-8B2E-189C36AD1ED9}"/>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110234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E8A65D-F187-4044-8B56-D161415B6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75167E-6DBF-4D01-AA97-88916F0A0C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59FB1-B770-45D3-B03B-70AC45E5664F}"/>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5C4CE559-4D73-4623-9E59-7B522E3C9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AE6D1-31C3-4B63-A58A-13E165878D65}"/>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111237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0DD1-1B32-4491-8DF2-29EA0F157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859974-4BB5-4D96-BA38-8ED774B218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D960E-900F-46E8-9B7E-2A0833D7B3B5}"/>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680926DA-36CB-4336-A77A-5D938A63D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08016-0E05-42A4-B8CB-6CA8457410BA}"/>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191137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CE9A-45B1-42EC-B11E-66AFF3A38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049AED-A942-4A8B-AE9C-141FC95D3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96F617-9DF1-45AC-84E6-8713EC7B71FD}"/>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6F8D62C9-B2AB-4D9B-99E2-70FBB519A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F9191-C4B4-4261-96B9-81230E4D9705}"/>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1559343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C20C-E397-4684-9B98-0C0B5CAC6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DC969-B87A-4089-B5E5-777793BD14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41F6F7-DEBF-473D-84A0-F6422CC254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8488D1-628A-4E73-9291-B2D646715086}"/>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6" name="Footer Placeholder 5">
            <a:extLst>
              <a:ext uri="{FF2B5EF4-FFF2-40B4-BE49-F238E27FC236}">
                <a16:creationId xmlns:a16="http://schemas.microsoft.com/office/drawing/2014/main" id="{D4241FB0-FD46-4198-9487-2BFE1BA8E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DBEE3-54A3-44E2-8791-9A79A0FA3908}"/>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208703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B854-196C-4E18-8B1F-7A12A349A7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D3882-B468-4F34-BA6A-985A7D4675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FC78DD-DD95-4ECB-B9FE-CF6595D679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EC6C9-103A-4583-8CA0-5DAB1548C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14F3C4-50A6-492E-AC72-448F7F70CA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CEDEB7-8997-407E-85F8-AC624F8C0279}"/>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8" name="Footer Placeholder 7">
            <a:extLst>
              <a:ext uri="{FF2B5EF4-FFF2-40B4-BE49-F238E27FC236}">
                <a16:creationId xmlns:a16="http://schemas.microsoft.com/office/drawing/2014/main" id="{A1DB31BA-0701-4F21-A244-02A7BC09DC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FCE48C-14FF-46AE-A435-2BF639F4455A}"/>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2975074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514E-4842-48C5-89F1-DD594B03E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9B0991-D1B6-404B-963A-9CF0E6580DC2}"/>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4" name="Footer Placeholder 3">
            <a:extLst>
              <a:ext uri="{FF2B5EF4-FFF2-40B4-BE49-F238E27FC236}">
                <a16:creationId xmlns:a16="http://schemas.microsoft.com/office/drawing/2014/main" id="{4CB9B50B-E56C-4034-B78F-EA5333FF85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A76DC5-8100-4066-A2D5-BCBC6BE129C8}"/>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98967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BD8DF-C0F1-407C-AF13-22EBD0C84339}"/>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3" name="Footer Placeholder 2">
            <a:extLst>
              <a:ext uri="{FF2B5EF4-FFF2-40B4-BE49-F238E27FC236}">
                <a16:creationId xmlns:a16="http://schemas.microsoft.com/office/drawing/2014/main" id="{1603134B-AD8B-453D-800C-5C99E15A49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EBFA99-5E4C-43FA-A5B8-3815454F43DE}"/>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4136226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2626-F580-496F-97ED-F72386A55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F89C1E-7522-401F-9BCA-FEDFF56810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3BE8D-CEBC-476F-9792-F05B602A0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A5AB13-8D44-4691-8030-BB7485EC685A}"/>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6" name="Footer Placeholder 5">
            <a:extLst>
              <a:ext uri="{FF2B5EF4-FFF2-40B4-BE49-F238E27FC236}">
                <a16:creationId xmlns:a16="http://schemas.microsoft.com/office/drawing/2014/main" id="{ED9E3B54-1CF6-429E-A922-41C05B2656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CC242-AD3F-4BC0-8CB8-4CC2D7462099}"/>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287822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9BB1-05BE-450C-A17E-D902AA331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524B79-729C-4EC5-BE98-259457A1E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DC9EA-7B94-41DE-BBC5-B1FFCEE76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CBD88D-46E8-4876-A08D-B7CDC9250FDB}"/>
              </a:ext>
            </a:extLst>
          </p:cNvPr>
          <p:cNvSpPr>
            <a:spLocks noGrp="1"/>
          </p:cNvSpPr>
          <p:nvPr>
            <p:ph type="dt" sz="half" idx="10"/>
          </p:nvPr>
        </p:nvSpPr>
        <p:spPr/>
        <p:txBody>
          <a:bodyPr/>
          <a:lstStyle/>
          <a:p>
            <a:fld id="{C03ABE95-0E24-45E6-8A80-5E7E5B7DA836}" type="datetimeFigureOut">
              <a:rPr lang="en-US" smtClean="0"/>
              <a:t>5/5/2024</a:t>
            </a:fld>
            <a:endParaRPr lang="en-US"/>
          </a:p>
        </p:txBody>
      </p:sp>
      <p:sp>
        <p:nvSpPr>
          <p:cNvPr id="6" name="Footer Placeholder 5">
            <a:extLst>
              <a:ext uri="{FF2B5EF4-FFF2-40B4-BE49-F238E27FC236}">
                <a16:creationId xmlns:a16="http://schemas.microsoft.com/office/drawing/2014/main" id="{42E0B7B1-A068-42E8-B93C-8DB45A466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576E1-0D10-4467-AB21-D8FD7EDC8A4D}"/>
              </a:ext>
            </a:extLst>
          </p:cNvPr>
          <p:cNvSpPr>
            <a:spLocks noGrp="1"/>
          </p:cNvSpPr>
          <p:nvPr>
            <p:ph type="sldNum" sz="quarter" idx="12"/>
          </p:nvPr>
        </p:nvSpPr>
        <p:spPr/>
        <p:txBody>
          <a:bodyPr/>
          <a:lstStyle/>
          <a:p>
            <a:fld id="{4F532D1A-F217-4773-94C8-8BF9912F4BFA}" type="slidenum">
              <a:rPr lang="en-US" smtClean="0"/>
              <a:t>‹#›</a:t>
            </a:fld>
            <a:endParaRPr lang="en-US"/>
          </a:p>
        </p:txBody>
      </p:sp>
    </p:spTree>
    <p:extLst>
      <p:ext uri="{BB962C8B-B14F-4D97-AF65-F5344CB8AC3E}">
        <p14:creationId xmlns:p14="http://schemas.microsoft.com/office/powerpoint/2010/main" val="201035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91866-37D7-4B84-8115-BCFCEB4EC5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3F095-2F2C-4016-87CC-3ED19E365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4EC8CA-6773-4607-B060-F186394EB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ABE95-0E24-45E6-8A80-5E7E5B7DA836}" type="datetimeFigureOut">
              <a:rPr lang="en-US" smtClean="0"/>
              <a:t>5/5/2024</a:t>
            </a:fld>
            <a:endParaRPr lang="en-US"/>
          </a:p>
        </p:txBody>
      </p:sp>
      <p:sp>
        <p:nvSpPr>
          <p:cNvPr id="5" name="Footer Placeholder 4">
            <a:extLst>
              <a:ext uri="{FF2B5EF4-FFF2-40B4-BE49-F238E27FC236}">
                <a16:creationId xmlns:a16="http://schemas.microsoft.com/office/drawing/2014/main" id="{E770B5C5-7AEB-4D54-9E12-31E350A9B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3AC95-555F-4955-876D-311E78547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32D1A-F217-4773-94C8-8BF9912F4BFA}" type="slidenum">
              <a:rPr lang="en-US" smtClean="0"/>
              <a:t>‹#›</a:t>
            </a:fld>
            <a:endParaRPr lang="en-US"/>
          </a:p>
        </p:txBody>
      </p:sp>
    </p:spTree>
    <p:extLst>
      <p:ext uri="{BB962C8B-B14F-4D97-AF65-F5344CB8AC3E}">
        <p14:creationId xmlns:p14="http://schemas.microsoft.com/office/powerpoint/2010/main" val="4258219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Mountain_car_proble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lyticsvidhya.com/blog/2021/01/openais-future-of-vision-with-dall-e-creating-images-from-tex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2.xml"/><Relationship Id="rId5" Type="http://schemas.openxmlformats.org/officeDocument/2006/relationships/hyperlink" Target="https://www.analyticsvidhya.com/blog/2022/10/a-gentle-introduction-to-roberta/" TargetMode="External"/><Relationship Id="rId4" Type="http://schemas.openxmlformats.org/officeDocument/2006/relationships/hyperlink" Target="https://www.analyticsvidhya.com/blog/2022/11/comprehensive-guide-to-ber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jalammar.github.io/visualizing-neural-machine-translation-mechanics-of-seq2seq-models-with-atten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lab.research.google.com/github/tensorflow/tensor2tensor/blob/master/tensor2tensor/notebooks/hello_t2t.ipynb"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atacamp.com/tutorial/stemming-lemmatization-python" TargetMode="External"/><Relationship Id="rId2" Type="http://schemas.openxmlformats.org/officeDocument/2006/relationships/hyperlink" Target="https://www.datacamp.com/blog/what-is-tokenization" TargetMode="External"/><Relationship Id="rId1" Type="http://schemas.openxmlformats.org/officeDocument/2006/relationships/slideLayout" Target="../slideLayouts/slideLayout2.xml"/><Relationship Id="rId5" Type="http://schemas.openxmlformats.org/officeDocument/2006/relationships/hyperlink" Target="https://www.datacamp.com/courses/sentiment-analysis-in-python" TargetMode="External"/><Relationship Id="rId4" Type="http://schemas.openxmlformats.org/officeDocument/2006/relationships/hyperlink" Target="https://www.datacamp.com/blog/what-is-named-entity-recognition-n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83B5EB-4F4C-4DE7-9F4F-C515D6978772}"/>
              </a:ext>
            </a:extLst>
          </p:cNvPr>
          <p:cNvSpPr>
            <a:spLocks noGrp="1"/>
          </p:cNvSpPr>
          <p:nvPr>
            <p:ph type="ctrTitle"/>
          </p:nvPr>
        </p:nvSpPr>
        <p:spPr/>
        <p:txBody>
          <a:bodyPr/>
          <a:lstStyle/>
          <a:p>
            <a:r>
              <a:rPr lang="en-US" dirty="0"/>
              <a:t>Creation and deployment of CI/CD</a:t>
            </a:r>
          </a:p>
        </p:txBody>
      </p:sp>
      <p:sp>
        <p:nvSpPr>
          <p:cNvPr id="5" name="Subtitle 4">
            <a:extLst>
              <a:ext uri="{FF2B5EF4-FFF2-40B4-BE49-F238E27FC236}">
                <a16:creationId xmlns:a16="http://schemas.microsoft.com/office/drawing/2014/main" id="{795974F1-CF80-4111-BA97-661757222683}"/>
              </a:ext>
            </a:extLst>
          </p:cNvPr>
          <p:cNvSpPr>
            <a:spLocks noGrp="1"/>
          </p:cNvSpPr>
          <p:nvPr>
            <p:ph type="subTitle" idx="1"/>
          </p:nvPr>
        </p:nvSpPr>
        <p:spPr/>
        <p:txBody>
          <a:bodyPr/>
          <a:lstStyle/>
          <a:p>
            <a:r>
              <a:rPr lang="en-US" dirty="0"/>
              <a:t>Continuous Integration</a:t>
            </a:r>
          </a:p>
          <a:p>
            <a:r>
              <a:rPr lang="en-US" dirty="0"/>
              <a:t>Continuous Delivery/Deployment</a:t>
            </a:r>
          </a:p>
        </p:txBody>
      </p:sp>
    </p:spTree>
    <p:extLst>
      <p:ext uri="{BB962C8B-B14F-4D97-AF65-F5344CB8AC3E}">
        <p14:creationId xmlns:p14="http://schemas.microsoft.com/office/powerpoint/2010/main" val="2376955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26C7-48CB-4F94-B2E4-A146F2B621A5}"/>
              </a:ext>
            </a:extLst>
          </p:cNvPr>
          <p:cNvSpPr>
            <a:spLocks noGrp="1"/>
          </p:cNvSpPr>
          <p:nvPr>
            <p:ph type="title"/>
          </p:nvPr>
        </p:nvSpPr>
        <p:spPr>
          <a:xfrm>
            <a:off x="297511" y="102732"/>
            <a:ext cx="10515600" cy="414103"/>
          </a:xfrm>
        </p:spPr>
        <p:txBody>
          <a:bodyPr>
            <a:normAutofit fontScale="90000"/>
          </a:bodyPr>
          <a:lstStyle/>
          <a:p>
            <a:r>
              <a:rPr lang="en-US" b="1" dirty="0">
                <a:solidFill>
                  <a:srgbClr val="FF0000"/>
                </a:solidFill>
              </a:rPr>
              <a:t>Benefits of Reinforcement Learning</a:t>
            </a:r>
          </a:p>
        </p:txBody>
      </p:sp>
      <p:sp>
        <p:nvSpPr>
          <p:cNvPr id="3" name="Content Placeholder 2">
            <a:extLst>
              <a:ext uri="{FF2B5EF4-FFF2-40B4-BE49-F238E27FC236}">
                <a16:creationId xmlns:a16="http://schemas.microsoft.com/office/drawing/2014/main" id="{D32FECF6-F600-47F0-9C7F-F3C8ADA360BC}"/>
              </a:ext>
            </a:extLst>
          </p:cNvPr>
          <p:cNvSpPr>
            <a:spLocks noGrp="1"/>
          </p:cNvSpPr>
          <p:nvPr>
            <p:ph idx="1"/>
          </p:nvPr>
        </p:nvSpPr>
        <p:spPr>
          <a:xfrm>
            <a:off x="631466" y="861329"/>
            <a:ext cx="10515600" cy="5135342"/>
          </a:xfrm>
        </p:spPr>
        <p:txBody>
          <a:bodyPr>
            <a:normAutofit/>
          </a:bodyPr>
          <a:lstStyle/>
          <a:p>
            <a:pPr marL="0" indent="0">
              <a:buNone/>
            </a:pPr>
            <a:r>
              <a:rPr lang="en-US" sz="1800" dirty="0"/>
              <a:t>Excels in complex environments</a:t>
            </a:r>
            <a:endParaRPr lang="en-US" sz="1800" b="1" dirty="0"/>
          </a:p>
          <a:p>
            <a:pPr lvl="1"/>
            <a:r>
              <a:rPr lang="en-US" sz="1600" dirty="0"/>
              <a:t>RL algorithms can be used in complex environments with many rules and dependencies. </a:t>
            </a:r>
          </a:p>
          <a:p>
            <a:pPr lvl="1"/>
            <a:r>
              <a:rPr lang="en-US" sz="1600" dirty="0"/>
              <a:t>In the same environment, a human may not be capable of determining the best path to take, even with superior knowledge of the environment. </a:t>
            </a:r>
          </a:p>
          <a:p>
            <a:pPr lvl="1"/>
            <a:r>
              <a:rPr lang="en-US" sz="1600" dirty="0"/>
              <a:t>Instead, model-free RL algorithms adapt quickly to continuously changing environments and find new strategies to optimize results.</a:t>
            </a:r>
          </a:p>
          <a:p>
            <a:pPr marL="0" indent="0">
              <a:buNone/>
            </a:pPr>
            <a:r>
              <a:rPr lang="en-US" sz="1800" dirty="0"/>
              <a:t>Requires less human interaction</a:t>
            </a:r>
            <a:endParaRPr lang="en-US" sz="1800" b="1" dirty="0"/>
          </a:p>
          <a:p>
            <a:pPr lvl="1"/>
            <a:r>
              <a:rPr lang="en-US" sz="1600" dirty="0"/>
              <a:t>In traditional ML algorithms, humans must label data pairs to direct the algorithm. When you use an RL algorithm, this isn’t necessary. It learns by itself. </a:t>
            </a:r>
          </a:p>
          <a:p>
            <a:pPr lvl="1"/>
            <a:r>
              <a:rPr lang="en-US" sz="1600" dirty="0"/>
              <a:t>At the same time, it offers mechanisms to integrate human feedback, allowing for systems that adapt to human preferences, expertise, and corrections.</a:t>
            </a:r>
          </a:p>
          <a:p>
            <a:pPr marL="0" indent="0">
              <a:buNone/>
            </a:pPr>
            <a:r>
              <a:rPr lang="en-US" sz="1800" dirty="0"/>
              <a:t>Optimizes for long-term goals</a:t>
            </a:r>
            <a:endParaRPr lang="en-US" sz="1800" b="1" dirty="0"/>
          </a:p>
          <a:p>
            <a:pPr lvl="1"/>
            <a:r>
              <a:rPr lang="en-US" sz="1600" dirty="0"/>
              <a:t>RL inherently focuses on long-term reward maximization, which makes it apt for scenarios where actions have prolonged consequences. </a:t>
            </a:r>
          </a:p>
          <a:p>
            <a:pPr lvl="1"/>
            <a:r>
              <a:rPr lang="en-US" sz="1600" dirty="0"/>
              <a:t>It is particularly well-suited for real-world situations where feedback isn't immediately available for every step, since it can learn from delayed rewards.</a:t>
            </a:r>
          </a:p>
          <a:p>
            <a:endParaRPr lang="en-US" sz="1800" dirty="0"/>
          </a:p>
        </p:txBody>
      </p:sp>
    </p:spTree>
    <p:extLst>
      <p:ext uri="{BB962C8B-B14F-4D97-AF65-F5344CB8AC3E}">
        <p14:creationId xmlns:p14="http://schemas.microsoft.com/office/powerpoint/2010/main" val="91656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0CB49-DA69-49BD-A5D1-DF59384499FD}"/>
              </a:ext>
            </a:extLst>
          </p:cNvPr>
          <p:cNvSpPr>
            <a:spLocks noGrp="1"/>
          </p:cNvSpPr>
          <p:nvPr>
            <p:ph type="title"/>
          </p:nvPr>
        </p:nvSpPr>
        <p:spPr>
          <a:xfrm>
            <a:off x="281609" y="0"/>
            <a:ext cx="10515600" cy="700350"/>
          </a:xfrm>
        </p:spPr>
        <p:txBody>
          <a:bodyPr>
            <a:normAutofit/>
          </a:bodyPr>
          <a:lstStyle/>
          <a:p>
            <a:r>
              <a:rPr lang="en-US" sz="4000" b="1" dirty="0">
                <a:solidFill>
                  <a:srgbClr val="FF0000"/>
                </a:solidFill>
              </a:rPr>
              <a:t>Understanding the concepts</a:t>
            </a:r>
          </a:p>
        </p:txBody>
      </p:sp>
      <p:sp>
        <p:nvSpPr>
          <p:cNvPr id="3" name="Content Placeholder 2">
            <a:extLst>
              <a:ext uri="{FF2B5EF4-FFF2-40B4-BE49-F238E27FC236}">
                <a16:creationId xmlns:a16="http://schemas.microsoft.com/office/drawing/2014/main" id="{B4CD5C62-DD0D-4A26-A007-59F8CA4C8AE7}"/>
              </a:ext>
            </a:extLst>
          </p:cNvPr>
          <p:cNvSpPr>
            <a:spLocks noGrp="1"/>
          </p:cNvSpPr>
          <p:nvPr>
            <p:ph idx="1"/>
          </p:nvPr>
        </p:nvSpPr>
        <p:spPr>
          <a:xfrm>
            <a:off x="639418" y="839663"/>
            <a:ext cx="4711810" cy="5592942"/>
          </a:xfrm>
        </p:spPr>
        <p:txBody>
          <a:bodyPr>
            <a:normAutofit fontScale="77500" lnSpcReduction="20000"/>
          </a:bodyPr>
          <a:lstStyle/>
          <a:p>
            <a:r>
              <a:rPr lang="en-US" dirty="0"/>
              <a:t>Imagine you get a small puppy who you want to teach tricks to.</a:t>
            </a:r>
          </a:p>
          <a:p>
            <a:pPr marL="0" indent="0">
              <a:buNone/>
            </a:pPr>
            <a:r>
              <a:rPr lang="en-US" dirty="0"/>
              <a:t> </a:t>
            </a:r>
          </a:p>
          <a:p>
            <a:r>
              <a:rPr lang="en-US" dirty="0"/>
              <a:t>They will learn to do these tricks by trial and error, falling down, occasionally bumping into furniture (negative feedback) but also being praised by you and rewarded treats when they manage to make progress (positive feedback). </a:t>
            </a:r>
          </a:p>
          <a:p>
            <a:endParaRPr lang="en-US" dirty="0"/>
          </a:p>
          <a:p>
            <a:r>
              <a:rPr lang="en-US" dirty="0"/>
              <a:t>Over many attempts, they will progressively learn how to perform the tricks better and eventually on their own, without the need for the treats. </a:t>
            </a:r>
          </a:p>
          <a:p>
            <a:endParaRPr lang="en-US" dirty="0"/>
          </a:p>
          <a:p>
            <a:r>
              <a:rPr lang="en-US" dirty="0"/>
              <a:t>This is the phenomenon reinforcement learning tries to learn from.  </a:t>
            </a:r>
          </a:p>
        </p:txBody>
      </p:sp>
      <p:pic>
        <p:nvPicPr>
          <p:cNvPr id="12290" name="Picture 2" descr="https://blog.marvik.ai/wp-content/uploads/2023/06/Screen-Shot-2023-06-13-at-12.21.05.png">
            <a:extLst>
              <a:ext uri="{FF2B5EF4-FFF2-40B4-BE49-F238E27FC236}">
                <a16:creationId xmlns:a16="http://schemas.microsoft.com/office/drawing/2014/main" id="{00881542-FA03-453A-93F5-C9A6397801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98" t="18531" r="4174" b="20135"/>
          <a:stretch/>
        </p:blipFill>
        <p:spPr bwMode="auto">
          <a:xfrm>
            <a:off x="5891916" y="482090"/>
            <a:ext cx="6300083" cy="28748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DD73F7B-79AC-483C-97AD-C0E478F1A08B}"/>
              </a:ext>
            </a:extLst>
          </p:cNvPr>
          <p:cNvSpPr txBox="1">
            <a:spLocks/>
          </p:cNvSpPr>
          <p:nvPr/>
        </p:nvSpPr>
        <p:spPr>
          <a:xfrm>
            <a:off x="6325924" y="3501069"/>
            <a:ext cx="5624885" cy="3281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St </a:t>
            </a:r>
            <a:r>
              <a:rPr lang="en-US" sz="2200" dirty="0">
                <a:sym typeface="Wingdings" panose="05000000000000000000" pitchFamily="2" charset="2"/>
              </a:rPr>
              <a:t> State at time ‘t’</a:t>
            </a:r>
            <a:endParaRPr lang="en-US" sz="2200" dirty="0"/>
          </a:p>
          <a:p>
            <a:r>
              <a:rPr lang="en-US" sz="2200" dirty="0"/>
              <a:t>At </a:t>
            </a:r>
            <a:r>
              <a:rPr lang="en-US" sz="2200" dirty="0">
                <a:sym typeface="Wingdings" panose="05000000000000000000" pitchFamily="2" charset="2"/>
              </a:rPr>
              <a:t> Action at time ‘t’</a:t>
            </a:r>
            <a:endParaRPr lang="en-US" sz="2200" dirty="0"/>
          </a:p>
          <a:p>
            <a:r>
              <a:rPr lang="en-US" sz="2200" dirty="0"/>
              <a:t>Rt </a:t>
            </a:r>
            <a:r>
              <a:rPr lang="en-US" sz="2200" dirty="0">
                <a:sym typeface="Wingdings" panose="05000000000000000000" pitchFamily="2" charset="2"/>
              </a:rPr>
              <a:t> R</a:t>
            </a:r>
            <a:r>
              <a:rPr lang="en-US" sz="2200" dirty="0"/>
              <a:t>eward at time ‘t’. </a:t>
            </a:r>
          </a:p>
          <a:p>
            <a:pPr marL="0" indent="0">
              <a:buNone/>
            </a:pPr>
            <a:r>
              <a:rPr lang="en-US" sz="2200" dirty="0"/>
              <a:t>In the puppy example,</a:t>
            </a:r>
          </a:p>
          <a:p>
            <a:r>
              <a:rPr lang="en-US" sz="2200" dirty="0"/>
              <a:t>St </a:t>
            </a:r>
            <a:r>
              <a:rPr lang="en-US" sz="2200" dirty="0">
                <a:sym typeface="Wingdings" panose="05000000000000000000" pitchFamily="2" charset="2"/>
              </a:rPr>
              <a:t> </a:t>
            </a:r>
            <a:r>
              <a:rPr lang="en-US" sz="2200" dirty="0"/>
              <a:t>whatever position the dog is in at time t</a:t>
            </a:r>
          </a:p>
          <a:p>
            <a:r>
              <a:rPr lang="en-US" sz="2200" dirty="0"/>
              <a:t>At </a:t>
            </a:r>
            <a:r>
              <a:rPr lang="en-US" sz="2200" dirty="0">
                <a:sym typeface="Wingdings" panose="05000000000000000000" pitchFamily="2" charset="2"/>
              </a:rPr>
              <a:t> </a:t>
            </a:r>
            <a:r>
              <a:rPr lang="en-US" sz="2200" dirty="0"/>
              <a:t>which movement it is performing</a:t>
            </a:r>
          </a:p>
          <a:p>
            <a:r>
              <a:rPr lang="en-US" sz="2200" dirty="0"/>
              <a:t>Rt </a:t>
            </a:r>
            <a:r>
              <a:rPr lang="en-US" sz="2200" dirty="0">
                <a:sym typeface="Wingdings" panose="05000000000000000000" pitchFamily="2" charset="2"/>
              </a:rPr>
              <a:t> R</a:t>
            </a:r>
            <a:r>
              <a:rPr lang="en-US" sz="2200" dirty="0"/>
              <a:t>eward to whether or not you are going to feed him a treat. </a:t>
            </a:r>
          </a:p>
        </p:txBody>
      </p:sp>
    </p:spTree>
    <p:extLst>
      <p:ext uri="{BB962C8B-B14F-4D97-AF65-F5344CB8AC3E}">
        <p14:creationId xmlns:p14="http://schemas.microsoft.com/office/powerpoint/2010/main" val="179042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1EEF-7B06-4E6B-BFDC-2F4B09C9B9C9}"/>
              </a:ext>
            </a:extLst>
          </p:cNvPr>
          <p:cNvSpPr>
            <a:spLocks noGrp="1"/>
          </p:cNvSpPr>
          <p:nvPr>
            <p:ph type="title"/>
          </p:nvPr>
        </p:nvSpPr>
        <p:spPr>
          <a:xfrm>
            <a:off x="544002" y="134539"/>
            <a:ext cx="10515600" cy="315912"/>
          </a:xfrm>
        </p:spPr>
        <p:txBody>
          <a:bodyPr>
            <a:normAutofit fontScale="90000"/>
          </a:bodyPr>
          <a:lstStyle/>
          <a:p>
            <a:r>
              <a:rPr lang="en-US" sz="4000" b="1" dirty="0">
                <a:solidFill>
                  <a:srgbClr val="FF0000"/>
                </a:solidFill>
              </a:rPr>
              <a:t>Key concepts about RL</a:t>
            </a:r>
          </a:p>
        </p:txBody>
      </p:sp>
      <p:sp>
        <p:nvSpPr>
          <p:cNvPr id="3" name="Content Placeholder 2">
            <a:extLst>
              <a:ext uri="{FF2B5EF4-FFF2-40B4-BE49-F238E27FC236}">
                <a16:creationId xmlns:a16="http://schemas.microsoft.com/office/drawing/2014/main" id="{27327340-C4A8-4BA7-B912-E83B7FD1996D}"/>
              </a:ext>
            </a:extLst>
          </p:cNvPr>
          <p:cNvSpPr>
            <a:spLocks noGrp="1"/>
          </p:cNvSpPr>
          <p:nvPr>
            <p:ph idx="1"/>
          </p:nvPr>
        </p:nvSpPr>
        <p:spPr>
          <a:xfrm>
            <a:off x="734833" y="712443"/>
            <a:ext cx="10515600" cy="4351338"/>
          </a:xfrm>
        </p:spPr>
        <p:txBody>
          <a:bodyPr>
            <a:normAutofit/>
          </a:bodyPr>
          <a:lstStyle/>
          <a:p>
            <a:r>
              <a:rPr lang="en-US" sz="2400" dirty="0">
                <a:solidFill>
                  <a:srgbClr val="FF0000"/>
                </a:solidFill>
              </a:rPr>
              <a:t>Agent</a:t>
            </a:r>
            <a:r>
              <a:rPr lang="en-US" sz="2400" dirty="0"/>
              <a:t> is the ML algorithm (or the autonomous system)</a:t>
            </a:r>
          </a:p>
          <a:p>
            <a:r>
              <a:rPr lang="en-US" sz="2400" dirty="0">
                <a:solidFill>
                  <a:srgbClr val="FF0000"/>
                </a:solidFill>
              </a:rPr>
              <a:t>Environment</a:t>
            </a:r>
            <a:r>
              <a:rPr lang="en-US" sz="2400" dirty="0"/>
              <a:t> is the adaptive problem space with attributes such as variables, boundary values, rules, and valid actions</a:t>
            </a:r>
          </a:p>
          <a:p>
            <a:r>
              <a:rPr lang="en-US" sz="2400" dirty="0">
                <a:solidFill>
                  <a:srgbClr val="FF0000"/>
                </a:solidFill>
              </a:rPr>
              <a:t>Action</a:t>
            </a:r>
            <a:r>
              <a:rPr lang="en-US" sz="2400" dirty="0"/>
              <a:t> is a step that the RL agent takes to navigate the environment</a:t>
            </a:r>
          </a:p>
          <a:p>
            <a:r>
              <a:rPr lang="en-US" sz="2400" dirty="0">
                <a:solidFill>
                  <a:srgbClr val="FF0000"/>
                </a:solidFill>
              </a:rPr>
              <a:t>State</a:t>
            </a:r>
            <a:r>
              <a:rPr lang="en-US" sz="2400" dirty="0"/>
              <a:t> is the environment at a given point in time</a:t>
            </a:r>
          </a:p>
          <a:p>
            <a:r>
              <a:rPr lang="en-US" sz="2400" dirty="0">
                <a:solidFill>
                  <a:srgbClr val="FF0000"/>
                </a:solidFill>
              </a:rPr>
              <a:t>Reward</a:t>
            </a:r>
            <a:r>
              <a:rPr lang="en-US" sz="2400" dirty="0"/>
              <a:t> is the positive, negative, or zero value—in other words, the reward or punishment—for taking an action</a:t>
            </a:r>
          </a:p>
          <a:p>
            <a:r>
              <a:rPr lang="en-US" sz="2400" dirty="0">
                <a:solidFill>
                  <a:srgbClr val="FF0000"/>
                </a:solidFill>
              </a:rPr>
              <a:t>Cumulative</a:t>
            </a:r>
            <a:r>
              <a:rPr lang="en-US" sz="2400" dirty="0"/>
              <a:t> </a:t>
            </a:r>
            <a:r>
              <a:rPr lang="en-US" sz="2400" dirty="0">
                <a:solidFill>
                  <a:srgbClr val="FF0000"/>
                </a:solidFill>
              </a:rPr>
              <a:t>reward</a:t>
            </a:r>
            <a:r>
              <a:rPr lang="en-US" sz="2400" dirty="0"/>
              <a:t> is the sum of all rewards or the end value</a:t>
            </a:r>
          </a:p>
          <a:p>
            <a:endParaRPr lang="en-US" sz="2400" dirty="0"/>
          </a:p>
        </p:txBody>
      </p:sp>
      <p:pic>
        <p:nvPicPr>
          <p:cNvPr id="4" name="Picture 2" descr="https://blog.marvik.ai/wp-content/uploads/2023/06/Screen-Shot-2023-06-13-at-12.21.05.png">
            <a:extLst>
              <a:ext uri="{FF2B5EF4-FFF2-40B4-BE49-F238E27FC236}">
                <a16:creationId xmlns:a16="http://schemas.microsoft.com/office/drawing/2014/main" id="{646A0B21-857E-4413-BB57-BFB99D455F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98" t="18531" r="4174" b="20135"/>
          <a:stretch/>
        </p:blipFill>
        <p:spPr bwMode="auto">
          <a:xfrm>
            <a:off x="941567" y="4283839"/>
            <a:ext cx="4566698" cy="20838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8E9943-EC5D-407D-AF0B-595DE0740E04}"/>
              </a:ext>
            </a:extLst>
          </p:cNvPr>
          <p:cNvSpPr txBox="1"/>
          <p:nvPr/>
        </p:nvSpPr>
        <p:spPr>
          <a:xfrm>
            <a:off x="5992633" y="4587903"/>
            <a:ext cx="4908203" cy="1477328"/>
          </a:xfrm>
          <a:prstGeom prst="rect">
            <a:avLst/>
          </a:prstGeom>
          <a:noFill/>
        </p:spPr>
        <p:txBody>
          <a:bodyPr wrap="none" rtlCol="0">
            <a:spAutoFit/>
          </a:bodyPr>
          <a:lstStyle/>
          <a:p>
            <a:pPr marL="285750" indent="-285750">
              <a:buFont typeface="Arial" panose="020B0604020202020204" pitchFamily="34" charset="0"/>
              <a:buChar char="•"/>
            </a:pPr>
            <a:r>
              <a:rPr lang="en-US" dirty="0"/>
              <a:t>Based on </a:t>
            </a:r>
            <a:r>
              <a:rPr lang="en-US" dirty="0">
                <a:solidFill>
                  <a:srgbClr val="FF0000"/>
                </a:solidFill>
              </a:rPr>
              <a:t>Markov Decision Process </a:t>
            </a:r>
          </a:p>
          <a:p>
            <a:pPr marL="285750" indent="-285750">
              <a:buFont typeface="Arial" panose="020B0604020202020204" pitchFamily="34" charset="0"/>
              <a:buChar char="•"/>
            </a:pPr>
            <a:r>
              <a:rPr lang="en-US" dirty="0"/>
              <a:t>Uses discrete time steps</a:t>
            </a:r>
          </a:p>
          <a:p>
            <a:pPr marL="285750" indent="-285750">
              <a:buFont typeface="Arial" panose="020B0604020202020204" pitchFamily="34" charset="0"/>
              <a:buChar char="•"/>
            </a:pPr>
            <a:r>
              <a:rPr lang="en-US" dirty="0"/>
              <a:t>Builds if-then rules/policies based on trial-error</a:t>
            </a:r>
          </a:p>
          <a:p>
            <a:pPr marL="285750" indent="-285750">
              <a:buFont typeface="Arial" panose="020B0604020202020204" pitchFamily="34" charset="0"/>
              <a:buChar char="•"/>
            </a:pPr>
            <a:r>
              <a:rPr lang="en-US" dirty="0"/>
              <a:t>Based on it, action is decided</a:t>
            </a:r>
          </a:p>
          <a:p>
            <a:pPr marL="285750" indent="-285750">
              <a:buFont typeface="Arial" panose="020B0604020202020204" pitchFamily="34" charset="0"/>
              <a:buChar char="•"/>
            </a:pPr>
            <a:r>
              <a:rPr lang="en-US" b="1" dirty="0"/>
              <a:t>Exploration vs Exploitation tradeoff</a:t>
            </a:r>
            <a:endParaRPr lang="en-US" dirty="0"/>
          </a:p>
        </p:txBody>
      </p:sp>
    </p:spTree>
    <p:extLst>
      <p:ext uri="{BB962C8B-B14F-4D97-AF65-F5344CB8AC3E}">
        <p14:creationId xmlns:p14="http://schemas.microsoft.com/office/powerpoint/2010/main" val="3895926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9156-5804-438F-A2A1-E7D961814E0F}"/>
              </a:ext>
            </a:extLst>
          </p:cNvPr>
          <p:cNvSpPr>
            <a:spLocks noGrp="1"/>
          </p:cNvSpPr>
          <p:nvPr>
            <p:ph type="title"/>
          </p:nvPr>
        </p:nvSpPr>
        <p:spPr>
          <a:xfrm>
            <a:off x="321365" y="0"/>
            <a:ext cx="10515600" cy="684446"/>
          </a:xfrm>
        </p:spPr>
        <p:txBody>
          <a:bodyPr>
            <a:normAutofit fontScale="90000"/>
          </a:bodyPr>
          <a:lstStyle/>
          <a:p>
            <a:r>
              <a:rPr lang="en-US" b="1" dirty="0">
                <a:solidFill>
                  <a:srgbClr val="FF0000"/>
                </a:solidFill>
              </a:rPr>
              <a:t>Exploration vs Exploitation trade-off</a:t>
            </a:r>
          </a:p>
        </p:txBody>
      </p:sp>
      <p:sp>
        <p:nvSpPr>
          <p:cNvPr id="3" name="Content Placeholder 2">
            <a:extLst>
              <a:ext uri="{FF2B5EF4-FFF2-40B4-BE49-F238E27FC236}">
                <a16:creationId xmlns:a16="http://schemas.microsoft.com/office/drawing/2014/main" id="{C05BB543-9EEF-4D9A-9042-CB1F289D7591}"/>
              </a:ext>
            </a:extLst>
          </p:cNvPr>
          <p:cNvSpPr>
            <a:spLocks noGrp="1"/>
          </p:cNvSpPr>
          <p:nvPr>
            <p:ph idx="1"/>
          </p:nvPr>
        </p:nvSpPr>
        <p:spPr>
          <a:xfrm>
            <a:off x="838201" y="882595"/>
            <a:ext cx="7637890" cy="5294368"/>
          </a:xfrm>
        </p:spPr>
        <p:txBody>
          <a:bodyPr>
            <a:normAutofit/>
          </a:bodyPr>
          <a:lstStyle/>
          <a:p>
            <a:r>
              <a:rPr lang="en-US" sz="2400" dirty="0"/>
              <a:t>In order to build an optimal policy, </a:t>
            </a:r>
          </a:p>
          <a:p>
            <a:pPr lvl="1"/>
            <a:r>
              <a:rPr lang="en-US" sz="2000" dirty="0"/>
              <a:t>the agent faces the dilemma of exploring new states</a:t>
            </a:r>
          </a:p>
          <a:p>
            <a:pPr lvl="1"/>
            <a:r>
              <a:rPr lang="en-US" sz="2000" dirty="0"/>
              <a:t>while maximizing its overall reward at the same time. </a:t>
            </a:r>
          </a:p>
          <a:p>
            <a:r>
              <a:rPr lang="en-US" sz="2400" dirty="0"/>
              <a:t>In other words, the agent must also choose between</a:t>
            </a:r>
          </a:p>
          <a:p>
            <a:pPr lvl="1"/>
            <a:r>
              <a:rPr lang="en-US" sz="2000" dirty="0"/>
              <a:t>further environment exploration to learn new state-action rewards</a:t>
            </a:r>
          </a:p>
          <a:p>
            <a:pPr lvl="1"/>
            <a:r>
              <a:rPr lang="en-US" sz="2000" dirty="0"/>
              <a:t>or</a:t>
            </a:r>
          </a:p>
          <a:p>
            <a:pPr lvl="1"/>
            <a:r>
              <a:rPr lang="en-US" sz="2000" dirty="0"/>
              <a:t>select known high-reward actions from a given state. This is called the </a:t>
            </a:r>
            <a:r>
              <a:rPr lang="en-US" sz="2000" i="1" dirty="0"/>
              <a:t>exploration-exploitation trade-off</a:t>
            </a:r>
            <a:r>
              <a:rPr lang="en-US" sz="2000" dirty="0"/>
              <a:t>.</a:t>
            </a:r>
          </a:p>
          <a:p>
            <a:r>
              <a:rPr lang="en-US" sz="2400" dirty="0"/>
              <a:t>This is called </a:t>
            </a:r>
            <a:r>
              <a:rPr lang="en-US" sz="2400" b="1" dirty="0"/>
              <a:t>Exploration vs Exploitation </a:t>
            </a:r>
            <a:r>
              <a:rPr lang="en-US" sz="2400" dirty="0"/>
              <a:t>trade-off. </a:t>
            </a:r>
          </a:p>
          <a:p>
            <a:pPr lvl="1"/>
            <a:r>
              <a:rPr lang="en-US" sz="2000" dirty="0"/>
              <a:t>To balance both, the best overall strategy may involve short term sacrifices.</a:t>
            </a:r>
          </a:p>
          <a:p>
            <a:pPr lvl="1"/>
            <a:r>
              <a:rPr lang="en-US" sz="2000" dirty="0"/>
              <a:t>Therefore, the agent should collect enough information to make the best overall decision in the future.</a:t>
            </a:r>
          </a:p>
        </p:txBody>
      </p:sp>
      <p:pic>
        <p:nvPicPr>
          <p:cNvPr id="4" name="Picture 2" descr="https://blog.marvik.ai/wp-content/uploads/2023/06/Screen-Shot-2023-06-13-at-12.21.05.png">
            <a:extLst>
              <a:ext uri="{FF2B5EF4-FFF2-40B4-BE49-F238E27FC236}">
                <a16:creationId xmlns:a16="http://schemas.microsoft.com/office/drawing/2014/main" id="{71B13F26-2C93-48EA-91C6-1EA1AD24E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98" t="18531" r="4174" b="20135"/>
          <a:stretch/>
        </p:blipFill>
        <p:spPr bwMode="auto">
          <a:xfrm>
            <a:off x="7901276" y="825022"/>
            <a:ext cx="4290724" cy="195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8B90-046C-49F2-8D04-A1408B557CBF}"/>
              </a:ext>
            </a:extLst>
          </p:cNvPr>
          <p:cNvSpPr>
            <a:spLocks noGrp="1"/>
          </p:cNvSpPr>
          <p:nvPr>
            <p:ph type="title"/>
          </p:nvPr>
        </p:nvSpPr>
        <p:spPr>
          <a:xfrm>
            <a:off x="536051" y="214052"/>
            <a:ext cx="10515600" cy="215320"/>
          </a:xfrm>
        </p:spPr>
        <p:txBody>
          <a:bodyPr>
            <a:normAutofit fontScale="90000"/>
          </a:bodyPr>
          <a:lstStyle/>
          <a:p>
            <a:r>
              <a:rPr lang="en-US" b="1" dirty="0">
                <a:solidFill>
                  <a:srgbClr val="FF0000"/>
                </a:solidFill>
              </a:rPr>
              <a:t>Types of RL</a:t>
            </a:r>
          </a:p>
        </p:txBody>
      </p:sp>
      <p:pic>
        <p:nvPicPr>
          <p:cNvPr id="6" name="Picture 5">
            <a:extLst>
              <a:ext uri="{FF2B5EF4-FFF2-40B4-BE49-F238E27FC236}">
                <a16:creationId xmlns:a16="http://schemas.microsoft.com/office/drawing/2014/main" id="{7C464B53-48D2-4933-9EA8-7EB9A9F0F258}"/>
              </a:ext>
            </a:extLst>
          </p:cNvPr>
          <p:cNvPicPr>
            <a:picLocks noChangeAspect="1"/>
          </p:cNvPicPr>
          <p:nvPr/>
        </p:nvPicPr>
        <p:blipFill>
          <a:blip r:embed="rId2"/>
          <a:stretch>
            <a:fillRect/>
          </a:stretch>
        </p:blipFill>
        <p:spPr>
          <a:xfrm>
            <a:off x="410604" y="1090165"/>
            <a:ext cx="9034263" cy="4677313"/>
          </a:xfrm>
          <a:prstGeom prst="rect">
            <a:avLst/>
          </a:prstGeom>
        </p:spPr>
      </p:pic>
      <p:sp>
        <p:nvSpPr>
          <p:cNvPr id="7" name="TextBox 6">
            <a:extLst>
              <a:ext uri="{FF2B5EF4-FFF2-40B4-BE49-F238E27FC236}">
                <a16:creationId xmlns:a16="http://schemas.microsoft.com/office/drawing/2014/main" id="{56DBB580-789A-4444-BCED-FA7E6E743864}"/>
              </a:ext>
            </a:extLst>
          </p:cNvPr>
          <p:cNvSpPr txBox="1"/>
          <p:nvPr/>
        </p:nvSpPr>
        <p:spPr>
          <a:xfrm>
            <a:off x="8592656" y="1090165"/>
            <a:ext cx="2881075" cy="923330"/>
          </a:xfrm>
          <a:prstGeom prst="rect">
            <a:avLst/>
          </a:prstGeom>
          <a:noFill/>
        </p:spPr>
        <p:txBody>
          <a:bodyPr wrap="square" rtlCol="0">
            <a:spAutoFit/>
          </a:bodyPr>
          <a:lstStyle/>
          <a:p>
            <a:r>
              <a:rPr lang="en-US" b="1" dirty="0"/>
              <a:t>Does agent have access to (or learns) a model of the environment?</a:t>
            </a:r>
            <a:endParaRPr lang="en-US" dirty="0"/>
          </a:p>
        </p:txBody>
      </p:sp>
      <p:cxnSp>
        <p:nvCxnSpPr>
          <p:cNvPr id="9" name="Straight Arrow Connector 8">
            <a:extLst>
              <a:ext uri="{FF2B5EF4-FFF2-40B4-BE49-F238E27FC236}">
                <a16:creationId xmlns:a16="http://schemas.microsoft.com/office/drawing/2014/main" id="{B2A0BFB3-FA69-4D1A-BA2B-F36C20ED0A11}"/>
              </a:ext>
            </a:extLst>
          </p:cNvPr>
          <p:cNvCxnSpPr>
            <a:cxnSpLocks/>
            <a:stCxn id="7" idx="1"/>
          </p:cNvCxnSpPr>
          <p:nvPr/>
        </p:nvCxnSpPr>
        <p:spPr>
          <a:xfrm flipH="1">
            <a:off x="4913906" y="1551830"/>
            <a:ext cx="3678750" cy="358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0B269E-4176-45FE-B249-793D09464BE1}"/>
              </a:ext>
            </a:extLst>
          </p:cNvPr>
          <p:cNvSpPr txBox="1"/>
          <p:nvPr/>
        </p:nvSpPr>
        <p:spPr>
          <a:xfrm>
            <a:off x="7980998" y="4844506"/>
            <a:ext cx="3930691" cy="1754326"/>
          </a:xfrm>
          <a:prstGeom prst="rect">
            <a:avLst/>
          </a:prstGeom>
          <a:noFill/>
        </p:spPr>
        <p:txBody>
          <a:bodyPr wrap="none" rtlCol="0">
            <a:spAutoFit/>
          </a:bodyPr>
          <a:lstStyle/>
          <a:p>
            <a:r>
              <a:rPr lang="en-US" dirty="0"/>
              <a:t>What to Learn?</a:t>
            </a:r>
          </a:p>
          <a:p>
            <a:pPr marL="285750" indent="-285750">
              <a:buFont typeface="Arial" panose="020B0604020202020204" pitchFamily="34" charset="0"/>
              <a:buChar char="•"/>
            </a:pPr>
            <a:r>
              <a:rPr lang="en-US" dirty="0"/>
              <a:t>Policies: Stochastic / Deterministic,</a:t>
            </a:r>
          </a:p>
          <a:p>
            <a:pPr marL="285750" indent="-285750">
              <a:buFont typeface="Arial" panose="020B0604020202020204" pitchFamily="34" charset="0"/>
              <a:buChar char="•"/>
            </a:pPr>
            <a:r>
              <a:rPr lang="en-US" dirty="0"/>
              <a:t>Action-value functions (Q-functions),</a:t>
            </a:r>
          </a:p>
          <a:p>
            <a:pPr marL="285750" indent="-285750">
              <a:buFont typeface="Arial" panose="020B0604020202020204" pitchFamily="34" charset="0"/>
              <a:buChar char="•"/>
            </a:pPr>
            <a:r>
              <a:rPr lang="en-US" dirty="0"/>
              <a:t>Value functions,</a:t>
            </a:r>
          </a:p>
          <a:p>
            <a:pPr marL="285750" indent="-285750">
              <a:buFont typeface="Arial" panose="020B0604020202020204" pitchFamily="34" charset="0"/>
              <a:buChar char="•"/>
            </a:pPr>
            <a:r>
              <a:rPr lang="en-US" dirty="0"/>
              <a:t>And/or Environment models.</a:t>
            </a:r>
          </a:p>
          <a:p>
            <a:endParaRPr lang="en-US" dirty="0"/>
          </a:p>
        </p:txBody>
      </p:sp>
    </p:spTree>
    <p:extLst>
      <p:ext uri="{BB962C8B-B14F-4D97-AF65-F5344CB8AC3E}">
        <p14:creationId xmlns:p14="http://schemas.microsoft.com/office/powerpoint/2010/main" val="94454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F37-6E57-4861-8B79-B5045CBBECD0}"/>
              </a:ext>
            </a:extLst>
          </p:cNvPr>
          <p:cNvSpPr>
            <a:spLocks noGrp="1"/>
          </p:cNvSpPr>
          <p:nvPr>
            <p:ph type="title"/>
          </p:nvPr>
        </p:nvSpPr>
        <p:spPr>
          <a:xfrm>
            <a:off x="369073" y="-2775"/>
            <a:ext cx="10515600" cy="660593"/>
          </a:xfrm>
        </p:spPr>
        <p:txBody>
          <a:bodyPr>
            <a:normAutofit fontScale="90000"/>
          </a:bodyPr>
          <a:lstStyle/>
          <a:p>
            <a:r>
              <a:rPr lang="en-US" b="1" dirty="0">
                <a:solidFill>
                  <a:srgbClr val="FF0000"/>
                </a:solidFill>
              </a:rPr>
              <a:t>Model Based RL</a:t>
            </a:r>
          </a:p>
        </p:txBody>
      </p:sp>
      <p:sp>
        <p:nvSpPr>
          <p:cNvPr id="3" name="Content Placeholder 2">
            <a:extLst>
              <a:ext uri="{FF2B5EF4-FFF2-40B4-BE49-F238E27FC236}">
                <a16:creationId xmlns:a16="http://schemas.microsoft.com/office/drawing/2014/main" id="{97F59F90-CF47-49C5-8BAF-F9B201ED1E0B}"/>
              </a:ext>
            </a:extLst>
          </p:cNvPr>
          <p:cNvSpPr>
            <a:spLocks noGrp="1"/>
          </p:cNvSpPr>
          <p:nvPr>
            <p:ph idx="1"/>
          </p:nvPr>
        </p:nvSpPr>
        <p:spPr>
          <a:xfrm>
            <a:off x="377023" y="779228"/>
            <a:ext cx="8218336" cy="6078772"/>
          </a:xfrm>
        </p:spPr>
        <p:txBody>
          <a:bodyPr>
            <a:normAutofit fontScale="92500" lnSpcReduction="10000"/>
          </a:bodyPr>
          <a:lstStyle/>
          <a:p>
            <a:r>
              <a:rPr lang="en-US" sz="2000" dirty="0"/>
              <a:t>Model-based RL is typically used when environments are well-defined and unchanging and where real-world environment testing is difficult.</a:t>
            </a:r>
          </a:p>
          <a:p>
            <a:r>
              <a:rPr lang="en-US" sz="2000" dirty="0"/>
              <a:t>The agent first builds an internal representation (model) of the environment. It uses this process to build this model:</a:t>
            </a:r>
          </a:p>
          <a:p>
            <a:pPr lvl="1"/>
            <a:r>
              <a:rPr lang="en-US" sz="1600" dirty="0"/>
              <a:t>It takes actions within the environment and notes the new state and reward value</a:t>
            </a:r>
          </a:p>
          <a:p>
            <a:pPr lvl="1"/>
            <a:r>
              <a:rPr lang="en-US" sz="1600" dirty="0"/>
              <a:t>It associates the action-state transition with the reward value.</a:t>
            </a:r>
          </a:p>
          <a:p>
            <a:r>
              <a:rPr lang="en-US" sz="2000" dirty="0"/>
              <a:t>Once the model is complete, the agent simulates action sequences based on the probability of optimal cumulative rewards. It then further assigns values to the action sequences themselves. The agent thus develops different strategies within the environment to achieve the desired end goal. </a:t>
            </a:r>
          </a:p>
          <a:p>
            <a:r>
              <a:rPr lang="en-US" sz="2000" i="1" dirty="0"/>
              <a:t>Example</a:t>
            </a:r>
          </a:p>
          <a:p>
            <a:pPr lvl="1"/>
            <a:r>
              <a:rPr lang="en-US" sz="1600" dirty="0"/>
              <a:t>Consider a robot learning to navigate a new building to reach a specific room. </a:t>
            </a:r>
          </a:p>
          <a:p>
            <a:pPr lvl="1"/>
            <a:r>
              <a:rPr lang="en-US" sz="1600" dirty="0"/>
              <a:t>Initially, the robot explores freely and builds an internal model (or map) of the building. </a:t>
            </a:r>
          </a:p>
          <a:p>
            <a:pPr lvl="1"/>
            <a:r>
              <a:rPr lang="en-US" sz="1600" dirty="0"/>
              <a:t>For instance, it might learn that it encounters an elevator after moving forward 10 meters from the main entrance. </a:t>
            </a:r>
          </a:p>
          <a:p>
            <a:pPr lvl="1"/>
            <a:r>
              <a:rPr lang="en-US" sz="1600" dirty="0"/>
              <a:t>Once it builds the map, it can build a series of shortest-path sequences between different locations it visits frequently in the building.</a:t>
            </a:r>
          </a:p>
          <a:p>
            <a:r>
              <a:rPr lang="en-US" sz="1900" dirty="0"/>
              <a:t>Downside: </a:t>
            </a:r>
            <a:r>
              <a:rPr lang="en-US" sz="1900" b="1" dirty="0"/>
              <a:t>Ground-truth model of the environment is usually not available to the agent.</a:t>
            </a:r>
            <a:r>
              <a:rPr lang="en-US" sz="1900" dirty="0"/>
              <a:t> If an agent wants to use a model in this case, it has to learn the model purely from experience, which creates several challenges. </a:t>
            </a:r>
          </a:p>
          <a:p>
            <a:r>
              <a:rPr lang="en-US" sz="1900" dirty="0"/>
              <a:t>The biggest challenge is that bias in the model can be exploited by the agent, resulting in an agent which performs well with respect to the learned model, but behaves sub-optimally (or super terribly) in the real environment</a:t>
            </a:r>
          </a:p>
          <a:p>
            <a:endParaRPr lang="en-US" sz="2000" dirty="0"/>
          </a:p>
        </p:txBody>
      </p:sp>
      <p:sp>
        <p:nvSpPr>
          <p:cNvPr id="4" name="Rectangle 3">
            <a:extLst>
              <a:ext uri="{FF2B5EF4-FFF2-40B4-BE49-F238E27FC236}">
                <a16:creationId xmlns:a16="http://schemas.microsoft.com/office/drawing/2014/main" id="{AA05600A-0126-4A65-A73E-51C78215AB2E}"/>
              </a:ext>
            </a:extLst>
          </p:cNvPr>
          <p:cNvSpPr/>
          <p:nvPr/>
        </p:nvSpPr>
        <p:spPr>
          <a:xfrm>
            <a:off x="8595359" y="5098044"/>
            <a:ext cx="3238831" cy="1200329"/>
          </a:xfrm>
          <a:prstGeom prst="rect">
            <a:avLst/>
          </a:prstGeom>
        </p:spPr>
        <p:txBody>
          <a:bodyPr wrap="square">
            <a:spAutoFit/>
          </a:bodyPr>
          <a:lstStyle/>
          <a:p>
            <a:pPr algn="ctr"/>
            <a:r>
              <a:rPr lang="en-US" dirty="0">
                <a:latin typeface="Google Sans"/>
              </a:rPr>
              <a:t>The Roomba transverses the house, identifies obstacles, and remembers which routes work best to clean the house.</a:t>
            </a:r>
            <a:endParaRPr lang="en-US" dirty="0"/>
          </a:p>
        </p:txBody>
      </p:sp>
      <p:pic>
        <p:nvPicPr>
          <p:cNvPr id="15362" name="Picture 2" descr="New iRobot® Roomba® i7+ Robot Vacuum Learns a Home's Floor Plan and Empties  Itself">
            <a:extLst>
              <a:ext uri="{FF2B5EF4-FFF2-40B4-BE49-F238E27FC236}">
                <a16:creationId xmlns:a16="http://schemas.microsoft.com/office/drawing/2014/main" id="{86DA45D2-4EFF-4EAB-9817-E4C23299C1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29" t="9930" r="11432" b="21293"/>
          <a:stretch/>
        </p:blipFill>
        <p:spPr bwMode="auto">
          <a:xfrm>
            <a:off x="9110988" y="-2775"/>
            <a:ext cx="2417742" cy="3000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A1CFD9-EA2F-48B9-9B76-30E0660E01C0}"/>
              </a:ext>
            </a:extLst>
          </p:cNvPr>
          <p:cNvPicPr>
            <a:picLocks noChangeAspect="1"/>
          </p:cNvPicPr>
          <p:nvPr/>
        </p:nvPicPr>
        <p:blipFill>
          <a:blip r:embed="rId3"/>
          <a:stretch>
            <a:fillRect/>
          </a:stretch>
        </p:blipFill>
        <p:spPr>
          <a:xfrm>
            <a:off x="8702611" y="2997643"/>
            <a:ext cx="3234496" cy="2100401"/>
          </a:xfrm>
          <a:prstGeom prst="rect">
            <a:avLst/>
          </a:prstGeom>
        </p:spPr>
      </p:pic>
    </p:spTree>
    <p:extLst>
      <p:ext uri="{BB962C8B-B14F-4D97-AF65-F5344CB8AC3E}">
        <p14:creationId xmlns:p14="http://schemas.microsoft.com/office/powerpoint/2010/main" val="154071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6202-7B9B-4AF8-951A-8C19307BDB72}"/>
              </a:ext>
            </a:extLst>
          </p:cNvPr>
          <p:cNvSpPr>
            <a:spLocks noGrp="1"/>
          </p:cNvSpPr>
          <p:nvPr>
            <p:ph type="title"/>
          </p:nvPr>
        </p:nvSpPr>
        <p:spPr>
          <a:xfrm>
            <a:off x="496294" y="62976"/>
            <a:ext cx="10515600" cy="461811"/>
          </a:xfrm>
        </p:spPr>
        <p:txBody>
          <a:bodyPr>
            <a:normAutofit fontScale="90000"/>
          </a:bodyPr>
          <a:lstStyle/>
          <a:p>
            <a:r>
              <a:rPr lang="en-US" b="1" dirty="0">
                <a:solidFill>
                  <a:srgbClr val="FF0000"/>
                </a:solidFill>
              </a:rPr>
              <a:t>Model Free RL</a:t>
            </a:r>
          </a:p>
        </p:txBody>
      </p:sp>
      <p:sp>
        <p:nvSpPr>
          <p:cNvPr id="3" name="Content Placeholder 2">
            <a:extLst>
              <a:ext uri="{FF2B5EF4-FFF2-40B4-BE49-F238E27FC236}">
                <a16:creationId xmlns:a16="http://schemas.microsoft.com/office/drawing/2014/main" id="{90BE79EA-9FDA-489D-932D-5345C79C0EF5}"/>
              </a:ext>
            </a:extLst>
          </p:cNvPr>
          <p:cNvSpPr>
            <a:spLocks noGrp="1"/>
          </p:cNvSpPr>
          <p:nvPr>
            <p:ph idx="1"/>
          </p:nvPr>
        </p:nvSpPr>
        <p:spPr>
          <a:xfrm>
            <a:off x="353170" y="718205"/>
            <a:ext cx="7796917" cy="5421589"/>
          </a:xfrm>
        </p:spPr>
        <p:txBody>
          <a:bodyPr>
            <a:normAutofit fontScale="92500" lnSpcReduction="20000"/>
          </a:bodyPr>
          <a:lstStyle/>
          <a:p>
            <a:r>
              <a:rPr lang="en-US" sz="2000" dirty="0"/>
              <a:t>Model-free RL is best to use when the environment is large, complex, and not easily describable.</a:t>
            </a:r>
          </a:p>
          <a:p>
            <a:r>
              <a:rPr lang="en-US" sz="2000" dirty="0"/>
              <a:t>It’s also ideal when the environment is unknown and changing, and environment-based testing does not come with significant downsides.</a:t>
            </a:r>
          </a:p>
          <a:p>
            <a:r>
              <a:rPr lang="en-US" sz="2000" dirty="0"/>
              <a:t>The agent doesn’t build an internal model of the environment and its dynamics. </a:t>
            </a:r>
          </a:p>
          <a:p>
            <a:r>
              <a:rPr lang="en-US" sz="2000" dirty="0"/>
              <a:t>Instead, it uses a trial-and-error approach within the environment. It scores and notes state-action pairs—and sequences of state-action pairs—to develop a policy. </a:t>
            </a:r>
          </a:p>
          <a:p>
            <a:r>
              <a:rPr lang="en-US" sz="2000" i="1" dirty="0"/>
              <a:t>Example</a:t>
            </a:r>
            <a:endParaRPr lang="en-US" sz="2000" b="1" dirty="0"/>
          </a:p>
          <a:p>
            <a:pPr lvl="1"/>
            <a:r>
              <a:rPr lang="en-US" sz="1600" dirty="0"/>
              <a:t>Consider a self-driving car that needs to navigate city traffic. </a:t>
            </a:r>
          </a:p>
          <a:p>
            <a:pPr lvl="1"/>
            <a:r>
              <a:rPr lang="en-US" sz="1600" dirty="0"/>
              <a:t>Roads, traffic patterns, pedestrian behavior, and countless other factors can make the environment highly dynamic and complex. </a:t>
            </a:r>
          </a:p>
          <a:p>
            <a:pPr lvl="1"/>
            <a:r>
              <a:rPr lang="en-US" sz="1600" dirty="0"/>
              <a:t>AI teams train the vehicle in a simulated environment in the initial stages. </a:t>
            </a:r>
          </a:p>
          <a:p>
            <a:pPr lvl="1"/>
            <a:r>
              <a:rPr lang="en-US" sz="1600" dirty="0"/>
              <a:t>The vehicle takes actions based on its current state and receives rewards or penalties.</a:t>
            </a:r>
          </a:p>
          <a:p>
            <a:pPr lvl="1"/>
            <a:r>
              <a:rPr lang="en-US" sz="1600" dirty="0"/>
              <a:t>Over time, by driving millions of miles in different virtual scenarios, the vehicle learns which actions are best for each state without explicitly modeling the entire traffic dynamics. </a:t>
            </a:r>
          </a:p>
          <a:p>
            <a:pPr lvl="1"/>
            <a:r>
              <a:rPr lang="en-US" sz="1600" dirty="0"/>
              <a:t>When introduced in the real world, the vehicle uses the learned policy but continues to refine it with new data.</a:t>
            </a:r>
          </a:p>
          <a:p>
            <a:r>
              <a:rPr lang="en-US" dirty="0"/>
              <a:t> </a:t>
            </a:r>
            <a:r>
              <a:rPr lang="en-US" sz="2000" dirty="0"/>
              <a:t>While model-free methods forego the potential gains in sample efficiency from using a model, they tend to be easier to implement and tune.</a:t>
            </a:r>
          </a:p>
          <a:p>
            <a:endParaRPr lang="en-US" sz="2000" dirty="0"/>
          </a:p>
        </p:txBody>
      </p:sp>
      <p:pic>
        <p:nvPicPr>
          <p:cNvPr id="4" name="Picture 2" descr="https://blog.marvik.ai/wp-content/uploads/2023/06/Screen-Shot-2023-06-13-at-12.21.05.png">
            <a:extLst>
              <a:ext uri="{FF2B5EF4-FFF2-40B4-BE49-F238E27FC236}">
                <a16:creationId xmlns:a16="http://schemas.microsoft.com/office/drawing/2014/main" id="{D358AB09-6282-42D7-A360-663EC4605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98" t="18531" r="4174" b="20135"/>
          <a:stretch/>
        </p:blipFill>
        <p:spPr bwMode="auto">
          <a:xfrm>
            <a:off x="7901276" y="825022"/>
            <a:ext cx="4290724" cy="195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E0EC-F81D-4737-A135-3EAE54B05D54}"/>
              </a:ext>
            </a:extLst>
          </p:cNvPr>
          <p:cNvSpPr>
            <a:spLocks noGrp="1"/>
          </p:cNvSpPr>
          <p:nvPr>
            <p:ph type="title"/>
          </p:nvPr>
        </p:nvSpPr>
        <p:spPr>
          <a:xfrm>
            <a:off x="408830" y="222002"/>
            <a:ext cx="10515600" cy="315912"/>
          </a:xfrm>
        </p:spPr>
        <p:txBody>
          <a:bodyPr>
            <a:noAutofit/>
          </a:bodyPr>
          <a:lstStyle/>
          <a:p>
            <a:r>
              <a:rPr lang="en-US" sz="4000" b="1" dirty="0">
                <a:solidFill>
                  <a:srgbClr val="FF0000"/>
                </a:solidFill>
              </a:rPr>
              <a:t>Asynchronous Advantage Actor Critic (A3C)</a:t>
            </a:r>
          </a:p>
        </p:txBody>
      </p:sp>
      <p:sp>
        <p:nvSpPr>
          <p:cNvPr id="3" name="Content Placeholder 2">
            <a:extLst>
              <a:ext uri="{FF2B5EF4-FFF2-40B4-BE49-F238E27FC236}">
                <a16:creationId xmlns:a16="http://schemas.microsoft.com/office/drawing/2014/main" id="{A11E1A81-8F65-4DFE-8448-89F559ED2BD7}"/>
              </a:ext>
            </a:extLst>
          </p:cNvPr>
          <p:cNvSpPr>
            <a:spLocks noGrp="1"/>
          </p:cNvSpPr>
          <p:nvPr>
            <p:ph idx="1"/>
          </p:nvPr>
        </p:nvSpPr>
        <p:spPr>
          <a:xfrm>
            <a:off x="838200" y="1238080"/>
            <a:ext cx="7645842" cy="5551137"/>
          </a:xfrm>
        </p:spPr>
        <p:txBody>
          <a:bodyPr>
            <a:normAutofit fontScale="55000" lnSpcReduction="20000"/>
          </a:bodyPr>
          <a:lstStyle/>
          <a:p>
            <a:r>
              <a:rPr lang="en-US" dirty="0"/>
              <a:t>A3C is an asynchronous variant of the actor-critic algorithm, where multiple agents (actors) explore the environment simultaneously and update a shared value function (critic). </a:t>
            </a:r>
          </a:p>
          <a:p>
            <a:endParaRPr lang="en-US" dirty="0"/>
          </a:p>
          <a:p>
            <a:pPr>
              <a:lnSpc>
                <a:spcPct val="120000"/>
              </a:lnSpc>
            </a:pPr>
            <a:r>
              <a:rPr lang="en-US" b="1" dirty="0"/>
              <a:t>Example: Training an AI to play Atari games</a:t>
            </a:r>
            <a:br>
              <a:rPr lang="en-US" dirty="0"/>
            </a:br>
            <a:r>
              <a:rPr lang="en-US" dirty="0"/>
              <a:t>- Imagine you want to train an AI to play the classic Atari game "Breakout".</a:t>
            </a:r>
            <a:br>
              <a:rPr lang="en-US" dirty="0"/>
            </a:br>
            <a:r>
              <a:rPr lang="en-US" dirty="0"/>
              <a:t>- A3C would involve creating multiple instances of the game environment running in parallel.</a:t>
            </a:r>
            <a:br>
              <a:rPr lang="en-US" dirty="0"/>
            </a:br>
            <a:r>
              <a:rPr lang="en-US" dirty="0"/>
              <a:t>- Each </a:t>
            </a:r>
            <a:r>
              <a:rPr lang="en-US" b="1" dirty="0"/>
              <a:t>instance</a:t>
            </a:r>
            <a:r>
              <a:rPr lang="en-US" dirty="0"/>
              <a:t> (agent) explores the game independently, taking actions and receiving rewards.</a:t>
            </a:r>
            <a:br>
              <a:rPr lang="en-US" dirty="0"/>
            </a:br>
            <a:r>
              <a:rPr lang="en-US" dirty="0"/>
              <a:t>- Meanwhile, a </a:t>
            </a:r>
            <a:r>
              <a:rPr lang="en-US" b="1" dirty="0"/>
              <a:t>central value network </a:t>
            </a:r>
            <a:r>
              <a:rPr lang="en-US" dirty="0"/>
              <a:t>(critic) estimates the value of states and actions.</a:t>
            </a:r>
            <a:br>
              <a:rPr lang="en-US" dirty="0"/>
            </a:br>
            <a:r>
              <a:rPr lang="en-US" dirty="0"/>
              <a:t>- The agents </a:t>
            </a:r>
            <a:r>
              <a:rPr lang="en-US" b="1" dirty="0"/>
              <a:t>periodically update </a:t>
            </a:r>
            <a:r>
              <a:rPr lang="en-US" dirty="0"/>
              <a:t>the shared value function based on their experiences to improve the critic's accuracy.</a:t>
            </a:r>
            <a:br>
              <a:rPr lang="en-US" dirty="0"/>
            </a:br>
            <a:r>
              <a:rPr lang="en-US" dirty="0"/>
              <a:t>- Additionally, each agent updates its policy (actor) based on the advantage function, which measures the advantage of taking a specific action in a given state compared to the average.</a:t>
            </a:r>
            <a:br>
              <a:rPr lang="en-US" dirty="0"/>
            </a:br>
            <a:r>
              <a:rPr lang="en-US" dirty="0"/>
              <a:t>- Through asynchronous updates and the advantage signal, A3C efficiently learns a high-performing policy for playing Breakout.</a:t>
            </a:r>
          </a:p>
          <a:p>
            <a:endParaRPr lang="en-US" dirty="0"/>
          </a:p>
          <a:p>
            <a:r>
              <a:rPr lang="en-US" b="1" dirty="0"/>
              <a:t>Key Phrase</a:t>
            </a:r>
            <a:r>
              <a:rPr lang="en-US" dirty="0"/>
              <a:t>: A3C leverages multiple agents to explore the environment simultaneously</a:t>
            </a:r>
          </a:p>
        </p:txBody>
      </p:sp>
      <p:pic>
        <p:nvPicPr>
          <p:cNvPr id="16386" name="Picture 2" descr="50 Years of Video Games: Breakout (Arcade) - The Game Hoard">
            <a:extLst>
              <a:ext uri="{FF2B5EF4-FFF2-40B4-BE49-F238E27FC236}">
                <a16:creationId xmlns:a16="http://schemas.microsoft.com/office/drawing/2014/main" id="{4208ED61-C81B-4165-988C-A0CFB404E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2754" y="1354847"/>
            <a:ext cx="3213226" cy="389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4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928C-D95E-4F99-BE37-961703D658D7}"/>
              </a:ext>
            </a:extLst>
          </p:cNvPr>
          <p:cNvSpPr>
            <a:spLocks noGrp="1"/>
          </p:cNvSpPr>
          <p:nvPr>
            <p:ph type="title"/>
          </p:nvPr>
        </p:nvSpPr>
        <p:spPr>
          <a:xfrm>
            <a:off x="424732" y="203324"/>
            <a:ext cx="10515600" cy="477713"/>
          </a:xfrm>
        </p:spPr>
        <p:txBody>
          <a:bodyPr>
            <a:normAutofit fontScale="90000"/>
          </a:bodyPr>
          <a:lstStyle/>
          <a:p>
            <a:r>
              <a:rPr lang="en-US" b="1" dirty="0">
                <a:solidFill>
                  <a:srgbClr val="FF0000"/>
                </a:solidFill>
              </a:rPr>
              <a:t>Soft Actor-Critic</a:t>
            </a:r>
          </a:p>
        </p:txBody>
      </p:sp>
      <p:sp>
        <p:nvSpPr>
          <p:cNvPr id="3" name="Content Placeholder 2">
            <a:extLst>
              <a:ext uri="{FF2B5EF4-FFF2-40B4-BE49-F238E27FC236}">
                <a16:creationId xmlns:a16="http://schemas.microsoft.com/office/drawing/2014/main" id="{4AC72736-378A-43DC-8CE4-F521F1F699B9}"/>
              </a:ext>
            </a:extLst>
          </p:cNvPr>
          <p:cNvSpPr>
            <a:spLocks noGrp="1"/>
          </p:cNvSpPr>
          <p:nvPr>
            <p:ph idx="1"/>
          </p:nvPr>
        </p:nvSpPr>
        <p:spPr>
          <a:xfrm>
            <a:off x="504245" y="990738"/>
            <a:ext cx="7399352" cy="5529332"/>
          </a:xfrm>
        </p:spPr>
        <p:txBody>
          <a:bodyPr>
            <a:normAutofit fontScale="55000" lnSpcReduction="20000"/>
          </a:bodyPr>
          <a:lstStyle/>
          <a:p>
            <a:r>
              <a:rPr lang="en-US" dirty="0"/>
              <a:t>SAC is an off-policy actor-critic deep reinforcement learning algorithm that optimizes a stochastic policy in an entropy-regularized manner. It aims to maximize the expected cumulative reward while also maximizing entropy (uncertainty) in the policy. Here's how it works:</a:t>
            </a:r>
            <a:br>
              <a:rPr lang="en-US" dirty="0"/>
            </a:br>
            <a:endParaRPr lang="en-US" dirty="0"/>
          </a:p>
          <a:p>
            <a:pPr>
              <a:lnSpc>
                <a:spcPct val="120000"/>
              </a:lnSpc>
            </a:pPr>
            <a:r>
              <a:rPr lang="en-US" b="1" dirty="0"/>
              <a:t>Example: Training a robotic arm to manipulate objects with uncertainty</a:t>
            </a:r>
            <a:br>
              <a:rPr lang="en-US" dirty="0"/>
            </a:br>
            <a:r>
              <a:rPr lang="en-US" dirty="0"/>
              <a:t>- Imagine you have a robotic arm tasked with picking up objects in a cluttered environment.</a:t>
            </a:r>
            <a:br>
              <a:rPr lang="en-US" dirty="0"/>
            </a:br>
            <a:r>
              <a:rPr lang="en-US" dirty="0"/>
              <a:t>- SAC begins by collecting experiences from the environment, consisting of states, actions, rewards, and next states.</a:t>
            </a:r>
            <a:br>
              <a:rPr lang="en-US" dirty="0"/>
            </a:br>
            <a:r>
              <a:rPr lang="en-US" dirty="0"/>
              <a:t>- The algorithm learns two functions: a soft Q-function, estimating the expected cumulative reward, and a stochastic policy, mapping states to actions.</a:t>
            </a:r>
            <a:br>
              <a:rPr lang="en-US" dirty="0"/>
            </a:br>
            <a:r>
              <a:rPr lang="en-US" dirty="0"/>
              <a:t>- SAC encourages exploration by maximizing the entropy of the policy, promoting diverse actions and robustness to uncertainty.</a:t>
            </a:r>
            <a:br>
              <a:rPr lang="en-US" dirty="0"/>
            </a:br>
            <a:r>
              <a:rPr lang="en-US" dirty="0"/>
              <a:t>- During training, SAC updates the policy and Q-function parameters using the soft Bellman backup equation, incorporating both rewards and entropy into the objective.</a:t>
            </a:r>
            <a:br>
              <a:rPr lang="en-US" dirty="0"/>
            </a:br>
            <a:r>
              <a:rPr lang="en-US" dirty="0"/>
              <a:t>- By balancing exploration (maximizing entropy) and exploitation (maximizing expected reward), SAC efficiently learns a policy that can manipulate objects with uncertainty, adapting to various scenarios.</a:t>
            </a:r>
          </a:p>
          <a:p>
            <a:pPr>
              <a:lnSpc>
                <a:spcPct val="120000"/>
              </a:lnSpc>
            </a:pPr>
            <a:endParaRPr lang="en-US" dirty="0"/>
          </a:p>
          <a:p>
            <a:pPr>
              <a:lnSpc>
                <a:spcPct val="120000"/>
              </a:lnSpc>
            </a:pPr>
            <a:r>
              <a:rPr lang="en-US" b="1" dirty="0"/>
              <a:t>Key Phrase</a:t>
            </a:r>
            <a:r>
              <a:rPr lang="en-US" dirty="0"/>
              <a:t>: SAC optimizes a stochastic policy while maximizing entropy, making it robust to uncertainty</a:t>
            </a:r>
          </a:p>
        </p:txBody>
      </p:sp>
      <p:pic>
        <p:nvPicPr>
          <p:cNvPr id="19458" name="Picture 2" descr="Our robot is able to grasp objects in highly cluttered environments.... |  Download Scientific Diagram">
            <a:extLst>
              <a:ext uri="{FF2B5EF4-FFF2-40B4-BE49-F238E27FC236}">
                <a16:creationId xmlns:a16="http://schemas.microsoft.com/office/drawing/2014/main" id="{E05BABDB-B110-43B9-8B21-8D15A2B1E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971" y="1731893"/>
            <a:ext cx="3838825" cy="282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1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810D-F0B6-4AB1-B337-D71E7183FB99}"/>
              </a:ext>
            </a:extLst>
          </p:cNvPr>
          <p:cNvSpPr>
            <a:spLocks noGrp="1"/>
          </p:cNvSpPr>
          <p:nvPr>
            <p:ph type="title"/>
          </p:nvPr>
        </p:nvSpPr>
        <p:spPr>
          <a:xfrm>
            <a:off x="416781" y="237905"/>
            <a:ext cx="10515600" cy="315912"/>
          </a:xfrm>
        </p:spPr>
        <p:txBody>
          <a:bodyPr>
            <a:normAutofit fontScale="90000"/>
          </a:bodyPr>
          <a:lstStyle/>
          <a:p>
            <a:r>
              <a:rPr lang="en-US" b="1" dirty="0">
                <a:solidFill>
                  <a:srgbClr val="FF0000"/>
                </a:solidFill>
              </a:rPr>
              <a:t>PPO ( Proximal Policy Optimization)</a:t>
            </a:r>
            <a:endParaRPr lang="en-US" sz="4000" b="1" dirty="0">
              <a:solidFill>
                <a:srgbClr val="FF0000"/>
              </a:solidFill>
            </a:endParaRPr>
          </a:p>
        </p:txBody>
      </p:sp>
      <p:sp>
        <p:nvSpPr>
          <p:cNvPr id="3" name="Content Placeholder 2">
            <a:extLst>
              <a:ext uri="{FF2B5EF4-FFF2-40B4-BE49-F238E27FC236}">
                <a16:creationId xmlns:a16="http://schemas.microsoft.com/office/drawing/2014/main" id="{A02568AD-3F9F-4533-B33F-861C6D0A77A3}"/>
              </a:ext>
            </a:extLst>
          </p:cNvPr>
          <p:cNvSpPr>
            <a:spLocks noGrp="1"/>
          </p:cNvSpPr>
          <p:nvPr>
            <p:ph idx="1"/>
          </p:nvPr>
        </p:nvSpPr>
        <p:spPr>
          <a:xfrm>
            <a:off x="551952" y="2993966"/>
            <a:ext cx="11247783" cy="3864033"/>
          </a:xfrm>
        </p:spPr>
        <p:txBody>
          <a:bodyPr>
            <a:normAutofit lnSpcReduction="10000"/>
          </a:bodyPr>
          <a:lstStyle/>
          <a:p>
            <a:r>
              <a:rPr lang="en-US" sz="1600" dirty="0"/>
              <a:t>PPO is a policy optimization algorithm that aims to improve the stability and sample efficiency of policy gradient methods by constraining the policy updates. Here's how it works:</a:t>
            </a:r>
            <a:br>
              <a:rPr lang="en-US" sz="1600" dirty="0"/>
            </a:br>
            <a:endParaRPr lang="en-US" sz="1600" dirty="0"/>
          </a:p>
          <a:p>
            <a:pPr>
              <a:lnSpc>
                <a:spcPct val="120000"/>
              </a:lnSpc>
            </a:pPr>
            <a:r>
              <a:rPr lang="en-US" sz="1600" b="1" dirty="0"/>
              <a:t>Example: Training a robotic arm to manipulate objects</a:t>
            </a:r>
            <a:br>
              <a:rPr lang="en-US" sz="1600" dirty="0"/>
            </a:br>
            <a:r>
              <a:rPr lang="en-US" sz="1600" dirty="0"/>
              <a:t>- Suppose you have a robotic arm in a simulated environment tasked with picking up and moving objects to specific locations.</a:t>
            </a:r>
            <a:br>
              <a:rPr lang="en-US" sz="1600" dirty="0"/>
            </a:br>
            <a:r>
              <a:rPr lang="en-US" sz="1600" dirty="0"/>
              <a:t>- PPO begins by collecting a batch of experiences by letting the robotic arm interact with the environment.</a:t>
            </a:r>
            <a:br>
              <a:rPr lang="en-US" sz="1600" dirty="0"/>
            </a:br>
            <a:r>
              <a:rPr lang="en-US" sz="1600" dirty="0"/>
              <a:t>- It computes the advantage of each action taken by the robotic arm using the rewards obtained and the estimated value function.</a:t>
            </a:r>
            <a:br>
              <a:rPr lang="en-US" sz="1600" dirty="0"/>
            </a:br>
            <a:r>
              <a:rPr lang="en-US" sz="1600" dirty="0"/>
              <a:t>- Instead of making large policy updates, PPO applies a clipped surrogate objective that limits the policy change to prevent large policy deviations.</a:t>
            </a:r>
            <a:br>
              <a:rPr lang="en-US" sz="1600" dirty="0"/>
            </a:br>
            <a:r>
              <a:rPr lang="en-US" sz="1600" dirty="0"/>
              <a:t>- This constraint ensures that the new policy doesn't deviate too far from the previous policy, maintaining stability during training.</a:t>
            </a:r>
            <a:br>
              <a:rPr lang="en-US" sz="1600" dirty="0"/>
            </a:br>
            <a:r>
              <a:rPr lang="en-US" sz="1600" dirty="0"/>
              <a:t>- By iteratively collecting experiences, estimating advantages, and updating the policy within the constrained region, PPO efficiently learns a robust policy for the robotic arm to manipulate objects effectively.</a:t>
            </a:r>
          </a:p>
          <a:p>
            <a:pPr>
              <a:lnSpc>
                <a:spcPct val="120000"/>
              </a:lnSpc>
            </a:pPr>
            <a:r>
              <a:rPr lang="en-US" sz="1600" b="1" dirty="0"/>
              <a:t>Key Phrase</a:t>
            </a:r>
            <a:r>
              <a:rPr lang="en-US" sz="1600" dirty="0"/>
              <a:t>: Constrains policy updates to improve stability and sample efficiency.</a:t>
            </a:r>
          </a:p>
        </p:txBody>
      </p:sp>
      <p:pic>
        <p:nvPicPr>
          <p:cNvPr id="4" name="Picture 3">
            <a:extLst>
              <a:ext uri="{FF2B5EF4-FFF2-40B4-BE49-F238E27FC236}">
                <a16:creationId xmlns:a16="http://schemas.microsoft.com/office/drawing/2014/main" id="{E687845D-A684-4C3E-9196-00B9233B5055}"/>
              </a:ext>
            </a:extLst>
          </p:cNvPr>
          <p:cNvPicPr>
            <a:picLocks noChangeAspect="1"/>
          </p:cNvPicPr>
          <p:nvPr/>
        </p:nvPicPr>
        <p:blipFill>
          <a:blip r:embed="rId2"/>
          <a:stretch>
            <a:fillRect/>
          </a:stretch>
        </p:blipFill>
        <p:spPr>
          <a:xfrm>
            <a:off x="2727298" y="628154"/>
            <a:ext cx="7206532" cy="2365813"/>
          </a:xfrm>
          <a:prstGeom prst="rect">
            <a:avLst/>
          </a:prstGeom>
        </p:spPr>
      </p:pic>
    </p:spTree>
    <p:extLst>
      <p:ext uri="{BB962C8B-B14F-4D97-AF65-F5344CB8AC3E}">
        <p14:creationId xmlns:p14="http://schemas.microsoft.com/office/powerpoint/2010/main" val="356539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3DADDF-7084-4B02-9ED1-E683F0048BF1}"/>
              </a:ext>
            </a:extLst>
          </p:cNvPr>
          <p:cNvSpPr>
            <a:spLocks noGrp="1"/>
          </p:cNvSpPr>
          <p:nvPr>
            <p:ph type="title"/>
          </p:nvPr>
        </p:nvSpPr>
        <p:spPr>
          <a:xfrm>
            <a:off x="505691" y="0"/>
            <a:ext cx="10515600" cy="540039"/>
          </a:xfrm>
        </p:spPr>
        <p:txBody>
          <a:bodyPr>
            <a:normAutofit fontScale="90000"/>
          </a:bodyPr>
          <a:lstStyle/>
          <a:p>
            <a:r>
              <a:rPr lang="en-US" b="1" dirty="0">
                <a:solidFill>
                  <a:srgbClr val="FF0000"/>
                </a:solidFill>
              </a:rPr>
              <a:t>What is CI/CD?</a:t>
            </a:r>
          </a:p>
        </p:txBody>
      </p:sp>
      <p:sp>
        <p:nvSpPr>
          <p:cNvPr id="5" name="Content Placeholder 4">
            <a:extLst>
              <a:ext uri="{FF2B5EF4-FFF2-40B4-BE49-F238E27FC236}">
                <a16:creationId xmlns:a16="http://schemas.microsoft.com/office/drawing/2014/main" id="{D6BE489F-199E-4D8A-9BA3-B724C6AD941D}"/>
              </a:ext>
            </a:extLst>
          </p:cNvPr>
          <p:cNvSpPr>
            <a:spLocks noGrp="1"/>
          </p:cNvSpPr>
          <p:nvPr>
            <p:ph sz="half" idx="1"/>
          </p:nvPr>
        </p:nvSpPr>
        <p:spPr>
          <a:xfrm>
            <a:off x="838200" y="711200"/>
            <a:ext cx="5181600" cy="5465763"/>
          </a:xfrm>
        </p:spPr>
        <p:txBody>
          <a:bodyPr>
            <a:normAutofit fontScale="77500" lnSpcReduction="20000"/>
          </a:bodyPr>
          <a:lstStyle/>
          <a:p>
            <a:pPr marL="0" indent="0">
              <a:buNone/>
            </a:pPr>
            <a:r>
              <a:rPr lang="en-US" b="1" dirty="0"/>
              <a:t>Continuous Integration:</a:t>
            </a:r>
          </a:p>
          <a:p>
            <a:r>
              <a:rPr lang="en-US" dirty="0"/>
              <a:t>Continuous Integration is a practice followed by the developers. </a:t>
            </a:r>
          </a:p>
          <a:p>
            <a:r>
              <a:rPr lang="en-US" dirty="0"/>
              <a:t>Which includes time-to-time check-ins to a shared repository. </a:t>
            </a:r>
          </a:p>
          <a:p>
            <a:r>
              <a:rPr lang="en-US" dirty="0"/>
              <a:t>These </a:t>
            </a:r>
            <a:r>
              <a:rPr lang="en-US" dirty="0" err="1"/>
              <a:t>checkings</a:t>
            </a:r>
            <a:r>
              <a:rPr lang="en-US" dirty="0"/>
              <a:t> are called Push. </a:t>
            </a:r>
          </a:p>
          <a:p>
            <a:r>
              <a:rPr lang="en-US" dirty="0"/>
              <a:t>Each push is verified by an automated build to detect any problems early stage. </a:t>
            </a:r>
          </a:p>
          <a:p>
            <a:r>
              <a:rPr lang="en-US" dirty="0"/>
              <a:t>This helps to locate the problem more easily. </a:t>
            </a:r>
          </a:p>
          <a:p>
            <a:r>
              <a:rPr lang="en-US" dirty="0"/>
              <a:t>With CI, The integration happens after a “git push”, to a shared repository.</a:t>
            </a:r>
          </a:p>
        </p:txBody>
      </p:sp>
      <p:sp>
        <p:nvSpPr>
          <p:cNvPr id="6" name="Content Placeholder 5">
            <a:extLst>
              <a:ext uri="{FF2B5EF4-FFF2-40B4-BE49-F238E27FC236}">
                <a16:creationId xmlns:a16="http://schemas.microsoft.com/office/drawing/2014/main" id="{95F18E39-458C-4C4B-9A1D-87965271EF61}"/>
              </a:ext>
            </a:extLst>
          </p:cNvPr>
          <p:cNvSpPr>
            <a:spLocks noGrp="1"/>
          </p:cNvSpPr>
          <p:nvPr>
            <p:ph sz="half" idx="2"/>
          </p:nvPr>
        </p:nvSpPr>
        <p:spPr>
          <a:xfrm>
            <a:off x="6172200" y="711200"/>
            <a:ext cx="5181600" cy="5465763"/>
          </a:xfrm>
        </p:spPr>
        <p:txBody>
          <a:bodyPr>
            <a:normAutofit fontScale="77500" lnSpcReduction="20000"/>
          </a:bodyPr>
          <a:lstStyle/>
          <a:p>
            <a:pPr marL="0" indent="0">
              <a:buNone/>
            </a:pPr>
            <a:r>
              <a:rPr lang="en-US" b="1" dirty="0"/>
              <a:t>Continuous Delivery :</a:t>
            </a:r>
          </a:p>
          <a:p>
            <a:r>
              <a:rPr lang="en-US" dirty="0"/>
              <a:t>Continuous delivery (CD) picks up where continuous integration is over.</a:t>
            </a:r>
          </a:p>
          <a:p>
            <a:r>
              <a:rPr lang="en-US" dirty="0"/>
              <a:t>While CI is the process to build and test automatically. CD deploys all code changes to the testing or staging environment in the build.</a:t>
            </a:r>
          </a:p>
          <a:p>
            <a:r>
              <a:rPr lang="en-US" dirty="0"/>
              <a:t>CD aims to reduce the friction points in the deployment or release processes. </a:t>
            </a:r>
          </a:p>
          <a:p>
            <a:r>
              <a:rPr lang="en-US" dirty="0"/>
              <a:t>Team’s implementation involves automating each of the steps for build deployments. </a:t>
            </a:r>
          </a:p>
          <a:p>
            <a:r>
              <a:rPr lang="en-US" dirty="0"/>
              <a:t>So that a safe code release can be done at any moment in time.</a:t>
            </a:r>
          </a:p>
          <a:p>
            <a:r>
              <a:rPr lang="en-US" dirty="0"/>
              <a:t>To make CI/CD a reality, you need to automate everything that you can in the software delivery process. </a:t>
            </a:r>
          </a:p>
          <a:p>
            <a:r>
              <a:rPr lang="en-US" dirty="0"/>
              <a:t>And run it in a CI/CD Pipeline.</a:t>
            </a:r>
          </a:p>
          <a:p>
            <a:endParaRPr lang="en-US" dirty="0"/>
          </a:p>
        </p:txBody>
      </p:sp>
      <p:pic>
        <p:nvPicPr>
          <p:cNvPr id="22530" name="Picture 2" descr="Git Push - javatpoint">
            <a:extLst>
              <a:ext uri="{FF2B5EF4-FFF2-40B4-BE49-F238E27FC236}">
                <a16:creationId xmlns:a16="http://schemas.microsoft.com/office/drawing/2014/main" id="{18471F7C-7B98-4CA3-9C51-0382E4421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582" y="4328824"/>
            <a:ext cx="45720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19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D865-0048-462B-ACCB-D3E4588DC04F}"/>
              </a:ext>
            </a:extLst>
          </p:cNvPr>
          <p:cNvSpPr>
            <a:spLocks noGrp="1"/>
          </p:cNvSpPr>
          <p:nvPr>
            <p:ph type="title"/>
          </p:nvPr>
        </p:nvSpPr>
        <p:spPr>
          <a:xfrm>
            <a:off x="583758" y="206100"/>
            <a:ext cx="10515600" cy="398199"/>
          </a:xfrm>
        </p:spPr>
        <p:txBody>
          <a:bodyPr>
            <a:noAutofit/>
          </a:bodyPr>
          <a:lstStyle/>
          <a:p>
            <a:r>
              <a:rPr lang="en-US" sz="4000" b="1" dirty="0" err="1">
                <a:solidFill>
                  <a:srgbClr val="FF0000"/>
                </a:solidFill>
              </a:rPr>
              <a:t>QLearning</a:t>
            </a:r>
            <a:endParaRPr lang="en-US" b="1" dirty="0">
              <a:solidFill>
                <a:srgbClr val="FF0000"/>
              </a:solidFill>
            </a:endParaRPr>
          </a:p>
        </p:txBody>
      </p:sp>
      <p:sp>
        <p:nvSpPr>
          <p:cNvPr id="3" name="Content Placeholder 2">
            <a:extLst>
              <a:ext uri="{FF2B5EF4-FFF2-40B4-BE49-F238E27FC236}">
                <a16:creationId xmlns:a16="http://schemas.microsoft.com/office/drawing/2014/main" id="{D3603004-26ED-49D7-8BDB-DEBF343D08CA}"/>
              </a:ext>
            </a:extLst>
          </p:cNvPr>
          <p:cNvSpPr>
            <a:spLocks noGrp="1"/>
          </p:cNvSpPr>
          <p:nvPr>
            <p:ph idx="1"/>
          </p:nvPr>
        </p:nvSpPr>
        <p:spPr>
          <a:xfrm>
            <a:off x="528100" y="903273"/>
            <a:ext cx="7136958" cy="5624748"/>
          </a:xfrm>
        </p:spPr>
        <p:txBody>
          <a:bodyPr>
            <a:normAutofit fontScale="55000" lnSpcReduction="20000"/>
          </a:bodyPr>
          <a:lstStyle/>
          <a:p>
            <a:pPr>
              <a:lnSpc>
                <a:spcPct val="120000"/>
              </a:lnSpc>
            </a:pPr>
            <a:r>
              <a:rPr lang="en-US" dirty="0"/>
              <a:t>Q-Learning is a model-free reinforcement learning algorithm that learns the optimal action-value function (Q-function) directly from experience without requiring a model of the environment. It estimates the expected cumulative reward of taking a particular action in a given state. </a:t>
            </a:r>
            <a:br>
              <a:rPr lang="en-US" dirty="0"/>
            </a:br>
            <a:endParaRPr lang="en-US" dirty="0"/>
          </a:p>
          <a:p>
            <a:pPr>
              <a:lnSpc>
                <a:spcPct val="120000"/>
              </a:lnSpc>
            </a:pPr>
            <a:r>
              <a:rPr lang="en-US" b="1" dirty="0"/>
              <a:t>Example: Teaching a self-driving car to navigate intersections</a:t>
            </a:r>
            <a:br>
              <a:rPr lang="en-US" dirty="0"/>
            </a:br>
            <a:r>
              <a:rPr lang="en-US" dirty="0"/>
              <a:t>- Consider training a self-driving car to navigate intersections safely.</a:t>
            </a:r>
            <a:br>
              <a:rPr lang="en-US" dirty="0"/>
            </a:br>
            <a:r>
              <a:rPr lang="en-US" dirty="0"/>
              <a:t>- Q-Learning begins with initializing a Q-table (or Q-function approximator) that maps state-action pairs to their estimated values.</a:t>
            </a:r>
            <a:br>
              <a:rPr lang="en-US" dirty="0"/>
            </a:br>
            <a:r>
              <a:rPr lang="en-US" dirty="0"/>
              <a:t>- The car explores the intersection by taking actions (such as turning left, right, or going straight) and receiving rewards (positive for reaching the destination safely, negative for accidents or violations).</a:t>
            </a:r>
            <a:br>
              <a:rPr lang="en-US" dirty="0"/>
            </a:br>
            <a:r>
              <a:rPr lang="en-US" dirty="0"/>
              <a:t>- Q-Learning updates the Q-values using the Bellman equation, which combines the immediate reward with the discounted value of the next state-action pair.</a:t>
            </a:r>
            <a:br>
              <a:rPr lang="en-US" dirty="0"/>
            </a:br>
            <a:r>
              <a:rPr lang="en-US" dirty="0"/>
              <a:t>- Through iterative updates, the Q-values converge to their optimal values, representing the maximum expected cumulative reward for each state-action pair.</a:t>
            </a:r>
            <a:br>
              <a:rPr lang="en-US" dirty="0"/>
            </a:br>
            <a:r>
              <a:rPr lang="en-US" dirty="0"/>
              <a:t>- The self-driving car uses the learned Q-values to select actions that maximize its expected cumulative reward, enabling it to navigate intersections safely and efficiently.</a:t>
            </a:r>
          </a:p>
          <a:p>
            <a:pPr>
              <a:lnSpc>
                <a:spcPct val="120000"/>
              </a:lnSpc>
            </a:pPr>
            <a:r>
              <a:rPr lang="en-US" b="1" dirty="0"/>
              <a:t>Key Phrase: L</a:t>
            </a:r>
            <a:r>
              <a:rPr lang="en-US" dirty="0"/>
              <a:t>earns the optimal action-value function directly from experience, enabling agents to make decisions that maximize expected cumulative rewards in various scenarios</a:t>
            </a:r>
            <a:endParaRPr lang="en-US" b="1" dirty="0"/>
          </a:p>
        </p:txBody>
      </p:sp>
      <p:pic>
        <p:nvPicPr>
          <p:cNvPr id="4" name="Picture 3">
            <a:extLst>
              <a:ext uri="{FF2B5EF4-FFF2-40B4-BE49-F238E27FC236}">
                <a16:creationId xmlns:a16="http://schemas.microsoft.com/office/drawing/2014/main" id="{EDFBC7EE-DE1D-425C-A426-28BD94B7D6F4}"/>
              </a:ext>
            </a:extLst>
          </p:cNvPr>
          <p:cNvPicPr>
            <a:picLocks noChangeAspect="1"/>
          </p:cNvPicPr>
          <p:nvPr/>
        </p:nvPicPr>
        <p:blipFill>
          <a:blip r:embed="rId2"/>
          <a:stretch>
            <a:fillRect/>
          </a:stretch>
        </p:blipFill>
        <p:spPr>
          <a:xfrm>
            <a:off x="8475924" y="1790410"/>
            <a:ext cx="2857500" cy="1114425"/>
          </a:xfrm>
          <a:prstGeom prst="rect">
            <a:avLst/>
          </a:prstGeom>
        </p:spPr>
      </p:pic>
      <p:sp>
        <p:nvSpPr>
          <p:cNvPr id="5" name="TextBox 4">
            <a:extLst>
              <a:ext uri="{FF2B5EF4-FFF2-40B4-BE49-F238E27FC236}">
                <a16:creationId xmlns:a16="http://schemas.microsoft.com/office/drawing/2014/main" id="{52DAB562-CFFD-4ED3-8B42-25E4231B1DCD}"/>
              </a:ext>
            </a:extLst>
          </p:cNvPr>
          <p:cNvSpPr txBox="1"/>
          <p:nvPr/>
        </p:nvSpPr>
        <p:spPr>
          <a:xfrm>
            <a:off x="8746664" y="2904835"/>
            <a:ext cx="2316019" cy="369332"/>
          </a:xfrm>
          <a:prstGeom prst="rect">
            <a:avLst/>
          </a:prstGeom>
          <a:noFill/>
        </p:spPr>
        <p:txBody>
          <a:bodyPr wrap="none" rtlCol="0">
            <a:spAutoFit/>
          </a:bodyPr>
          <a:lstStyle/>
          <a:p>
            <a:r>
              <a:rPr lang="en-US" dirty="0">
                <a:hlinkClick r:id="rId3"/>
              </a:rPr>
              <a:t>Mountain Car Problem</a:t>
            </a:r>
            <a:endParaRPr lang="en-US" dirty="0"/>
          </a:p>
        </p:txBody>
      </p:sp>
    </p:spTree>
    <p:extLst>
      <p:ext uri="{BB962C8B-B14F-4D97-AF65-F5344CB8AC3E}">
        <p14:creationId xmlns:p14="http://schemas.microsoft.com/office/powerpoint/2010/main" val="323972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4CD5-69FE-4154-A773-2681F6B34E73}"/>
              </a:ext>
            </a:extLst>
          </p:cNvPr>
          <p:cNvSpPr>
            <a:spLocks noGrp="1"/>
          </p:cNvSpPr>
          <p:nvPr>
            <p:ph type="title"/>
          </p:nvPr>
        </p:nvSpPr>
        <p:spPr>
          <a:xfrm>
            <a:off x="305463" y="28395"/>
            <a:ext cx="10515600" cy="652642"/>
          </a:xfrm>
        </p:spPr>
        <p:txBody>
          <a:bodyPr>
            <a:normAutofit/>
          </a:bodyPr>
          <a:lstStyle/>
          <a:p>
            <a:r>
              <a:rPr lang="en-US" sz="4000" b="1" dirty="0">
                <a:solidFill>
                  <a:srgbClr val="FF0000"/>
                </a:solidFill>
              </a:rPr>
              <a:t>Popular large language models(LLM):</a:t>
            </a:r>
          </a:p>
        </p:txBody>
      </p:sp>
      <p:sp>
        <p:nvSpPr>
          <p:cNvPr id="3" name="Content Placeholder 2">
            <a:extLst>
              <a:ext uri="{FF2B5EF4-FFF2-40B4-BE49-F238E27FC236}">
                <a16:creationId xmlns:a16="http://schemas.microsoft.com/office/drawing/2014/main" id="{7F0F7D1B-6BF2-492F-B659-AFC2F0650BC2}"/>
              </a:ext>
            </a:extLst>
          </p:cNvPr>
          <p:cNvSpPr>
            <a:spLocks noGrp="1"/>
          </p:cNvSpPr>
          <p:nvPr>
            <p:ph idx="1"/>
          </p:nvPr>
        </p:nvSpPr>
        <p:spPr>
          <a:xfrm>
            <a:off x="838200" y="850790"/>
            <a:ext cx="10515600" cy="5326173"/>
          </a:xfrm>
        </p:spPr>
        <p:txBody>
          <a:bodyPr>
            <a:normAutofit fontScale="70000" lnSpcReduction="20000"/>
          </a:bodyPr>
          <a:lstStyle/>
          <a:p>
            <a:r>
              <a:rPr lang="en-US" b="1" u="sng" dirty="0">
                <a:hlinkClick r:id="rId2"/>
              </a:rPr>
              <a:t>GPT-3</a:t>
            </a:r>
            <a:r>
              <a:rPr lang="en-US" b="1" dirty="0"/>
              <a:t> (Generative Pre-trained Transformer 3) –</a:t>
            </a:r>
            <a:r>
              <a:rPr lang="en-US" dirty="0"/>
              <a:t> This is one of the largest Large Language Models developed by </a:t>
            </a:r>
            <a:r>
              <a:rPr lang="en-US" u="sng" dirty="0" err="1">
                <a:hlinkClick r:id="rId3"/>
              </a:rPr>
              <a:t>OpenAI</a:t>
            </a:r>
            <a:r>
              <a:rPr lang="en-US" dirty="0"/>
              <a:t>. It has 175 billion parameters and can perform many tasks, including text generation, translation, and summarization.</a:t>
            </a:r>
          </a:p>
          <a:p>
            <a:endParaRPr lang="en-US" dirty="0"/>
          </a:p>
          <a:p>
            <a:r>
              <a:rPr lang="en-US" b="1" u="sng" dirty="0">
                <a:hlinkClick r:id="rId4"/>
              </a:rPr>
              <a:t>BERT</a:t>
            </a:r>
            <a:r>
              <a:rPr lang="en-US" b="1" dirty="0"/>
              <a:t> (Bidirectional Encoder Representations from Transformers) –</a:t>
            </a:r>
            <a:r>
              <a:rPr lang="en-US" dirty="0"/>
              <a:t> Developed by Google, BERT is another popular LLM that has been trained on a massive corpus of text data. It can understand the context of a sentence and generate meaningful responses to questions.</a:t>
            </a:r>
          </a:p>
          <a:p>
            <a:endParaRPr lang="en-US" dirty="0"/>
          </a:p>
          <a:p>
            <a:r>
              <a:rPr lang="en-US" b="1" dirty="0" err="1"/>
              <a:t>XLNet</a:t>
            </a:r>
            <a:r>
              <a:rPr lang="en-US" b="1" dirty="0"/>
              <a:t> –</a:t>
            </a:r>
            <a:r>
              <a:rPr lang="en-US" dirty="0"/>
              <a:t> This LLM developed by Carnegie Mellon University and Google uses a novel approach to language modeling called “permutation language modeling.” It has achieved state-of-the-art performance on language tasks, including language generation and question answering.</a:t>
            </a:r>
          </a:p>
          <a:p>
            <a:endParaRPr lang="en-US" dirty="0"/>
          </a:p>
          <a:p>
            <a:r>
              <a:rPr lang="en-US" b="1" dirty="0"/>
              <a:t>T5 (Text-to-Text Transfer Transformer) –</a:t>
            </a:r>
            <a:r>
              <a:rPr lang="en-US" dirty="0"/>
              <a:t> T5, developed by Google, is trained on a variety of language tasks and can perform text-to-text transformations, like translating text to another language, creating a summary, and question answering.</a:t>
            </a:r>
          </a:p>
          <a:p>
            <a:endParaRPr lang="en-US" dirty="0"/>
          </a:p>
          <a:p>
            <a:r>
              <a:rPr lang="en-US" b="1" u="sng" dirty="0" err="1">
                <a:hlinkClick r:id="rId5"/>
              </a:rPr>
              <a:t>RoBERTa</a:t>
            </a:r>
            <a:r>
              <a:rPr lang="en-US" b="1" dirty="0"/>
              <a:t> (Robustly Optimized BERT Pretraining Approach) –</a:t>
            </a:r>
            <a:r>
              <a:rPr lang="en-US" dirty="0"/>
              <a:t> Developed by Facebook AI Research, </a:t>
            </a:r>
            <a:r>
              <a:rPr lang="en-US" dirty="0" err="1"/>
              <a:t>RoBERTa</a:t>
            </a:r>
            <a:r>
              <a:rPr lang="en-US" dirty="0"/>
              <a:t> is an improved BERT version that performs better on several language tasks.</a:t>
            </a:r>
          </a:p>
          <a:p>
            <a:endParaRPr lang="en-US" dirty="0"/>
          </a:p>
        </p:txBody>
      </p:sp>
    </p:spTree>
    <p:extLst>
      <p:ext uri="{BB962C8B-B14F-4D97-AF65-F5344CB8AC3E}">
        <p14:creationId xmlns:p14="http://schemas.microsoft.com/office/powerpoint/2010/main" val="390163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DF07-7B06-4AF7-941E-F575F2C0BF33}"/>
              </a:ext>
            </a:extLst>
          </p:cNvPr>
          <p:cNvSpPr>
            <a:spLocks noGrp="1"/>
          </p:cNvSpPr>
          <p:nvPr>
            <p:ph type="title"/>
          </p:nvPr>
        </p:nvSpPr>
        <p:spPr>
          <a:xfrm>
            <a:off x="440634" y="142488"/>
            <a:ext cx="10515600" cy="390249"/>
          </a:xfrm>
        </p:spPr>
        <p:txBody>
          <a:bodyPr>
            <a:normAutofit fontScale="90000"/>
          </a:bodyPr>
          <a:lstStyle/>
          <a:p>
            <a:r>
              <a:rPr lang="en-US" sz="4000" b="1" dirty="0">
                <a:solidFill>
                  <a:srgbClr val="FF0000"/>
                </a:solidFill>
              </a:rPr>
              <a:t>How do they work? –LLM Ops</a:t>
            </a:r>
          </a:p>
        </p:txBody>
      </p:sp>
      <p:sp>
        <p:nvSpPr>
          <p:cNvPr id="3" name="Content Placeholder 2">
            <a:extLst>
              <a:ext uri="{FF2B5EF4-FFF2-40B4-BE49-F238E27FC236}">
                <a16:creationId xmlns:a16="http://schemas.microsoft.com/office/drawing/2014/main" id="{5BFB4390-2E2F-4B61-A959-0028026F9AD9}"/>
              </a:ext>
            </a:extLst>
          </p:cNvPr>
          <p:cNvSpPr>
            <a:spLocks noGrp="1"/>
          </p:cNvSpPr>
          <p:nvPr>
            <p:ph idx="1"/>
          </p:nvPr>
        </p:nvSpPr>
        <p:spPr>
          <a:xfrm>
            <a:off x="838200" y="803082"/>
            <a:ext cx="10515600" cy="5373881"/>
          </a:xfrm>
        </p:spPr>
        <p:txBody>
          <a:bodyPr>
            <a:normAutofit fontScale="62500" lnSpcReduction="20000"/>
          </a:bodyPr>
          <a:lstStyle/>
          <a:p>
            <a:pPr marL="0" indent="0">
              <a:buNone/>
            </a:pPr>
            <a:r>
              <a:rPr lang="en-US" dirty="0"/>
              <a:t>Large language models like GPT-3 (Generative Pre-trained Transformer 3) work based on a transformer architecture. Here’s a simplified explanation of how they Work:</a:t>
            </a:r>
          </a:p>
          <a:p>
            <a:r>
              <a:rPr lang="en-US" b="1" dirty="0"/>
              <a:t>Learning from Lots of Text</a:t>
            </a:r>
            <a:r>
              <a:rPr lang="en-US" dirty="0"/>
              <a:t>: These models start by reading a massive amount of text from the internet. It’s like learning from a giant library of information.</a:t>
            </a:r>
          </a:p>
          <a:p>
            <a:endParaRPr lang="en-US" dirty="0"/>
          </a:p>
          <a:p>
            <a:r>
              <a:rPr lang="en-US" b="1" dirty="0"/>
              <a:t>Innovative Architecture</a:t>
            </a:r>
            <a:r>
              <a:rPr lang="en-US" dirty="0"/>
              <a:t>: They use a unique structure called a transformer, which helps them understand and remember lots of information.</a:t>
            </a:r>
          </a:p>
          <a:p>
            <a:endParaRPr lang="en-US" dirty="0"/>
          </a:p>
          <a:p>
            <a:r>
              <a:rPr lang="en-US" b="1" dirty="0"/>
              <a:t>Breaking Down Words</a:t>
            </a:r>
            <a:r>
              <a:rPr lang="en-US" dirty="0"/>
              <a:t>: They look at sentences in smaller parts, like breaking words into pieces. This helps them work with language more efficiently.</a:t>
            </a:r>
          </a:p>
          <a:p>
            <a:endParaRPr lang="en-US" dirty="0"/>
          </a:p>
          <a:p>
            <a:r>
              <a:rPr lang="en-US" b="1" dirty="0"/>
              <a:t>Understanding Words in Sentences</a:t>
            </a:r>
            <a:r>
              <a:rPr lang="en-US" dirty="0"/>
              <a:t>: Unlike simple programs, these models understand individual words and how words relate to each other in a sentence. They get the whole picture.</a:t>
            </a:r>
          </a:p>
          <a:p>
            <a:endParaRPr lang="en-US" dirty="0"/>
          </a:p>
          <a:p>
            <a:r>
              <a:rPr lang="en-US" b="1" dirty="0"/>
              <a:t>Getting Specialized</a:t>
            </a:r>
            <a:r>
              <a:rPr lang="en-US" dirty="0"/>
              <a:t>: After the general learning, they can be trained more on specific topics to get good at certain things, like answering questions or writing about particular subjects.</a:t>
            </a:r>
          </a:p>
          <a:p>
            <a:endParaRPr lang="en-US" dirty="0"/>
          </a:p>
          <a:p>
            <a:r>
              <a:rPr lang="en-US" b="1" dirty="0"/>
              <a:t>Doing Tasks</a:t>
            </a:r>
            <a:r>
              <a:rPr lang="en-US" dirty="0"/>
              <a:t>: When you give them a prompt (a question or instruction), they use what they’ve learned to respond. It’s like having an intelligent assistant that can understand and generate text.</a:t>
            </a:r>
          </a:p>
          <a:p>
            <a:endParaRPr lang="en-US" dirty="0"/>
          </a:p>
        </p:txBody>
      </p:sp>
    </p:spTree>
    <p:extLst>
      <p:ext uri="{BB962C8B-B14F-4D97-AF65-F5344CB8AC3E}">
        <p14:creationId xmlns:p14="http://schemas.microsoft.com/office/powerpoint/2010/main" val="427740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C59E31-3857-4FDC-835E-B745A06B1A82}"/>
              </a:ext>
            </a:extLst>
          </p:cNvPr>
          <p:cNvSpPr>
            <a:spLocks noGrp="1"/>
          </p:cNvSpPr>
          <p:nvPr>
            <p:ph type="ctrTitle"/>
          </p:nvPr>
        </p:nvSpPr>
        <p:spPr>
          <a:xfrm>
            <a:off x="1524000" y="0"/>
            <a:ext cx="9144000" cy="2387600"/>
          </a:xfrm>
        </p:spPr>
        <p:txBody>
          <a:bodyPr/>
          <a:lstStyle/>
          <a:p>
            <a:r>
              <a:rPr lang="en-US" b="1" dirty="0">
                <a:solidFill>
                  <a:srgbClr val="FF0000"/>
                </a:solidFill>
              </a:rPr>
              <a:t>Transformers</a:t>
            </a:r>
          </a:p>
        </p:txBody>
      </p:sp>
      <p:sp>
        <p:nvSpPr>
          <p:cNvPr id="5" name="Subtitle 4">
            <a:extLst>
              <a:ext uri="{FF2B5EF4-FFF2-40B4-BE49-F238E27FC236}">
                <a16:creationId xmlns:a16="http://schemas.microsoft.com/office/drawing/2014/main" id="{E278786F-CC02-4A46-A122-8CF4A71EF36D}"/>
              </a:ext>
            </a:extLst>
          </p:cNvPr>
          <p:cNvSpPr>
            <a:spLocks noGrp="1"/>
          </p:cNvSpPr>
          <p:nvPr>
            <p:ph type="subTitle" idx="1"/>
          </p:nvPr>
        </p:nvSpPr>
        <p:spPr>
          <a:xfrm>
            <a:off x="1524000" y="3602038"/>
            <a:ext cx="9144000" cy="1655762"/>
          </a:xfrm>
        </p:spPr>
        <p:txBody>
          <a:bodyPr/>
          <a:lstStyle/>
          <a:p>
            <a:r>
              <a:rPr lang="en-US" dirty="0"/>
              <a:t>(Neither of these)</a:t>
            </a:r>
          </a:p>
        </p:txBody>
      </p:sp>
      <p:pic>
        <p:nvPicPr>
          <p:cNvPr id="7" name="Picture 6">
            <a:extLst>
              <a:ext uri="{FF2B5EF4-FFF2-40B4-BE49-F238E27FC236}">
                <a16:creationId xmlns:a16="http://schemas.microsoft.com/office/drawing/2014/main" id="{2A60A896-CED7-4500-9D6C-C4BCC5423404}"/>
              </a:ext>
            </a:extLst>
          </p:cNvPr>
          <p:cNvPicPr>
            <a:picLocks noChangeAspect="1"/>
          </p:cNvPicPr>
          <p:nvPr/>
        </p:nvPicPr>
        <p:blipFill>
          <a:blip r:embed="rId2"/>
          <a:stretch>
            <a:fillRect/>
          </a:stretch>
        </p:blipFill>
        <p:spPr>
          <a:xfrm>
            <a:off x="2004809" y="2998456"/>
            <a:ext cx="2655920" cy="2138901"/>
          </a:xfrm>
          <a:prstGeom prst="rect">
            <a:avLst/>
          </a:prstGeom>
        </p:spPr>
      </p:pic>
      <p:sp>
        <p:nvSpPr>
          <p:cNvPr id="8" name="AutoShape 4" descr="Transformers: The Ins and Outs of Transformers and Maintenance">
            <a:extLst>
              <a:ext uri="{FF2B5EF4-FFF2-40B4-BE49-F238E27FC236}">
                <a16:creationId xmlns:a16="http://schemas.microsoft.com/office/drawing/2014/main" id="{686F81CE-28B3-404C-9ED2-2BDAF82EF4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FC21ABAD-F35D-4862-9DF8-36833F9C24EC}"/>
              </a:ext>
            </a:extLst>
          </p:cNvPr>
          <p:cNvPicPr>
            <a:picLocks noChangeAspect="1"/>
          </p:cNvPicPr>
          <p:nvPr/>
        </p:nvPicPr>
        <p:blipFill rotWithShape="1">
          <a:blip r:embed="rId3"/>
          <a:srcRect l="21129"/>
          <a:stretch/>
        </p:blipFill>
        <p:spPr>
          <a:xfrm>
            <a:off x="7806855" y="2998456"/>
            <a:ext cx="3050041" cy="2379785"/>
          </a:xfrm>
          <a:prstGeom prst="rect">
            <a:avLst/>
          </a:prstGeom>
        </p:spPr>
      </p:pic>
    </p:spTree>
    <p:extLst>
      <p:ext uri="{BB962C8B-B14F-4D97-AF65-F5344CB8AC3E}">
        <p14:creationId xmlns:p14="http://schemas.microsoft.com/office/powerpoint/2010/main" val="305319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94B5-5443-4F0E-947A-9246441D5040}"/>
              </a:ext>
            </a:extLst>
          </p:cNvPr>
          <p:cNvSpPr>
            <a:spLocks noGrp="1"/>
          </p:cNvSpPr>
          <p:nvPr>
            <p:ph type="title"/>
          </p:nvPr>
        </p:nvSpPr>
        <p:spPr>
          <a:xfrm>
            <a:off x="838200" y="365125"/>
            <a:ext cx="10515600" cy="501567"/>
          </a:xfrm>
        </p:spPr>
        <p:txBody>
          <a:bodyPr>
            <a:noAutofit/>
          </a:bodyPr>
          <a:lstStyle/>
          <a:p>
            <a:r>
              <a:rPr lang="en-US" b="1" dirty="0">
                <a:solidFill>
                  <a:srgbClr val="FF0000"/>
                </a:solidFill>
              </a:rPr>
              <a:t>Origin and basics</a:t>
            </a:r>
          </a:p>
        </p:txBody>
      </p:sp>
      <p:sp>
        <p:nvSpPr>
          <p:cNvPr id="3" name="Content Placeholder 2">
            <a:extLst>
              <a:ext uri="{FF2B5EF4-FFF2-40B4-BE49-F238E27FC236}">
                <a16:creationId xmlns:a16="http://schemas.microsoft.com/office/drawing/2014/main" id="{0A9AB7FF-4A15-4133-A82D-4651D5C8AE8E}"/>
              </a:ext>
            </a:extLst>
          </p:cNvPr>
          <p:cNvSpPr>
            <a:spLocks noGrp="1"/>
          </p:cNvSpPr>
          <p:nvPr>
            <p:ph idx="1"/>
          </p:nvPr>
        </p:nvSpPr>
        <p:spPr>
          <a:xfrm>
            <a:off x="604299" y="1319917"/>
            <a:ext cx="6607534" cy="4857046"/>
          </a:xfrm>
        </p:spPr>
        <p:txBody>
          <a:bodyPr>
            <a:normAutofit/>
          </a:bodyPr>
          <a:lstStyle/>
          <a:p>
            <a:r>
              <a:rPr lang="en-US" sz="2400" dirty="0"/>
              <a:t>The Transformer was proposed in the paper </a:t>
            </a:r>
            <a:r>
              <a:rPr lang="en-US" sz="2400" dirty="0">
                <a:hlinkClick r:id="rId2"/>
              </a:rPr>
              <a:t>Attention is All You Need</a:t>
            </a:r>
            <a:r>
              <a:rPr lang="en-US" sz="2400" dirty="0"/>
              <a:t>. </a:t>
            </a:r>
          </a:p>
          <a:p>
            <a:r>
              <a:rPr lang="en-US" sz="2400" dirty="0"/>
              <a:t>The Transformer architecture excels at handling text data which is inherently </a:t>
            </a:r>
            <a:r>
              <a:rPr lang="en-US" sz="2400" b="1" dirty="0"/>
              <a:t>sequential</a:t>
            </a:r>
            <a:r>
              <a:rPr lang="en-US" sz="2400" dirty="0"/>
              <a:t>. </a:t>
            </a:r>
          </a:p>
          <a:p>
            <a:r>
              <a:rPr lang="en-US" sz="2400" dirty="0"/>
              <a:t>They take a text sequence as input and produce another text sequence as output. </a:t>
            </a:r>
          </a:p>
          <a:p>
            <a:pPr lvl="1"/>
            <a:r>
              <a:rPr lang="en-US" sz="2000" dirty="0" err="1"/>
              <a:t>eg.</a:t>
            </a:r>
            <a:r>
              <a:rPr lang="en-US" sz="2000" dirty="0"/>
              <a:t> to translate an input English sentence to Spanish.</a:t>
            </a:r>
          </a:p>
          <a:p>
            <a:r>
              <a:rPr lang="en-US" sz="2400" dirty="0"/>
              <a:t>The Transformer – a model that uses </a:t>
            </a:r>
            <a:r>
              <a:rPr lang="en-US" sz="2400" b="1" dirty="0"/>
              <a:t>attention</a:t>
            </a:r>
            <a:r>
              <a:rPr lang="en-US" sz="2400" dirty="0"/>
              <a:t> to boost the speed with which these models can be trained.</a:t>
            </a:r>
          </a:p>
        </p:txBody>
      </p:sp>
      <p:pic>
        <p:nvPicPr>
          <p:cNvPr id="2050" name="Picture 2" descr="https://miro.medium.com/v2/resize:fit:328/1*XbPTo3Wi7q-HhwwhV4A9yA.png">
            <a:extLst>
              <a:ext uri="{FF2B5EF4-FFF2-40B4-BE49-F238E27FC236}">
                <a16:creationId xmlns:a16="http://schemas.microsoft.com/office/drawing/2014/main" id="{E6568762-C7B3-4918-B50C-C06850941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406" y="152400"/>
            <a:ext cx="31242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alammar.github.io/images/t/The_transformer_encoders_decoders.png">
            <a:extLst>
              <a:ext uri="{FF2B5EF4-FFF2-40B4-BE49-F238E27FC236}">
                <a16:creationId xmlns:a16="http://schemas.microsoft.com/office/drawing/2014/main" id="{7D36EA91-A178-4AB9-B8AE-F67474FD6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094" y="3641725"/>
            <a:ext cx="5110906" cy="32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513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BCD-81EA-4B37-B4FB-F5D2E854831B}"/>
              </a:ext>
            </a:extLst>
          </p:cNvPr>
          <p:cNvSpPr>
            <a:spLocks noGrp="1"/>
          </p:cNvSpPr>
          <p:nvPr>
            <p:ph type="title"/>
          </p:nvPr>
        </p:nvSpPr>
        <p:spPr>
          <a:xfrm>
            <a:off x="575807" y="0"/>
            <a:ext cx="10515600" cy="681036"/>
          </a:xfrm>
        </p:spPr>
        <p:txBody>
          <a:bodyPr>
            <a:normAutofit fontScale="90000"/>
          </a:bodyPr>
          <a:lstStyle/>
          <a:p>
            <a:r>
              <a:rPr lang="en-US" b="1" dirty="0">
                <a:solidFill>
                  <a:srgbClr val="FF0000"/>
                </a:solidFill>
              </a:rPr>
              <a:t>Attention (You can stand at ease)</a:t>
            </a:r>
          </a:p>
        </p:txBody>
      </p:sp>
      <p:pic>
        <p:nvPicPr>
          <p:cNvPr id="4" name="Content Placeholder 3">
            <a:extLst>
              <a:ext uri="{FF2B5EF4-FFF2-40B4-BE49-F238E27FC236}">
                <a16:creationId xmlns:a16="http://schemas.microsoft.com/office/drawing/2014/main" id="{1B322CBC-BE8D-4CF9-86B2-8DB772DD2417}"/>
              </a:ext>
            </a:extLst>
          </p:cNvPr>
          <p:cNvPicPr>
            <a:picLocks noGrp="1" noChangeAspect="1"/>
          </p:cNvPicPr>
          <p:nvPr>
            <p:ph idx="1"/>
          </p:nvPr>
        </p:nvPicPr>
        <p:blipFill>
          <a:blip r:embed="rId2"/>
          <a:stretch>
            <a:fillRect/>
          </a:stretch>
        </p:blipFill>
        <p:spPr>
          <a:xfrm>
            <a:off x="59421" y="516661"/>
            <a:ext cx="4995498" cy="3130795"/>
          </a:xfrm>
          <a:prstGeom prst="rect">
            <a:avLst/>
          </a:prstGeom>
        </p:spPr>
      </p:pic>
      <p:pic>
        <p:nvPicPr>
          <p:cNvPr id="5" name="Picture 4">
            <a:extLst>
              <a:ext uri="{FF2B5EF4-FFF2-40B4-BE49-F238E27FC236}">
                <a16:creationId xmlns:a16="http://schemas.microsoft.com/office/drawing/2014/main" id="{8C985C1D-C8DA-464A-9504-58DC561119F0}"/>
              </a:ext>
            </a:extLst>
          </p:cNvPr>
          <p:cNvPicPr>
            <a:picLocks noChangeAspect="1"/>
          </p:cNvPicPr>
          <p:nvPr/>
        </p:nvPicPr>
        <p:blipFill>
          <a:blip r:embed="rId3"/>
          <a:stretch>
            <a:fillRect/>
          </a:stretch>
        </p:blipFill>
        <p:spPr>
          <a:xfrm>
            <a:off x="5035253" y="526725"/>
            <a:ext cx="7097326" cy="2604420"/>
          </a:xfrm>
          <a:prstGeom prst="rect">
            <a:avLst/>
          </a:prstGeom>
        </p:spPr>
      </p:pic>
      <p:pic>
        <p:nvPicPr>
          <p:cNvPr id="6" name="Picture 5">
            <a:extLst>
              <a:ext uri="{FF2B5EF4-FFF2-40B4-BE49-F238E27FC236}">
                <a16:creationId xmlns:a16="http://schemas.microsoft.com/office/drawing/2014/main" id="{9A2B1196-960B-44D4-9849-3843460036C7}"/>
              </a:ext>
            </a:extLst>
          </p:cNvPr>
          <p:cNvPicPr>
            <a:picLocks noChangeAspect="1"/>
          </p:cNvPicPr>
          <p:nvPr/>
        </p:nvPicPr>
        <p:blipFill>
          <a:blip r:embed="rId4"/>
          <a:stretch>
            <a:fillRect/>
          </a:stretch>
        </p:blipFill>
        <p:spPr>
          <a:xfrm>
            <a:off x="5378215" y="3427211"/>
            <a:ext cx="6411402" cy="1344195"/>
          </a:xfrm>
          <a:prstGeom prst="rect">
            <a:avLst/>
          </a:prstGeom>
          <a:ln w="57150">
            <a:solidFill>
              <a:srgbClr val="00B050"/>
            </a:solidFill>
          </a:ln>
        </p:spPr>
      </p:pic>
      <p:pic>
        <p:nvPicPr>
          <p:cNvPr id="7" name="Picture 6">
            <a:extLst>
              <a:ext uri="{FF2B5EF4-FFF2-40B4-BE49-F238E27FC236}">
                <a16:creationId xmlns:a16="http://schemas.microsoft.com/office/drawing/2014/main" id="{239A0DC5-340F-409D-B0D5-6E823252D0D4}"/>
              </a:ext>
            </a:extLst>
          </p:cNvPr>
          <p:cNvPicPr>
            <a:picLocks noChangeAspect="1"/>
          </p:cNvPicPr>
          <p:nvPr/>
        </p:nvPicPr>
        <p:blipFill>
          <a:blip r:embed="rId5"/>
          <a:stretch>
            <a:fillRect/>
          </a:stretch>
        </p:blipFill>
        <p:spPr>
          <a:xfrm>
            <a:off x="6353092" y="5343277"/>
            <a:ext cx="5838908" cy="1165489"/>
          </a:xfrm>
          <a:prstGeom prst="rect">
            <a:avLst/>
          </a:prstGeom>
        </p:spPr>
      </p:pic>
      <p:pic>
        <p:nvPicPr>
          <p:cNvPr id="8" name="Picture 7">
            <a:extLst>
              <a:ext uri="{FF2B5EF4-FFF2-40B4-BE49-F238E27FC236}">
                <a16:creationId xmlns:a16="http://schemas.microsoft.com/office/drawing/2014/main" id="{DE772CF0-D5D0-4F2F-93FB-8E50F7476C60}"/>
              </a:ext>
            </a:extLst>
          </p:cNvPr>
          <p:cNvPicPr>
            <a:picLocks noChangeAspect="1"/>
          </p:cNvPicPr>
          <p:nvPr/>
        </p:nvPicPr>
        <p:blipFill>
          <a:blip r:embed="rId6"/>
          <a:stretch>
            <a:fillRect/>
          </a:stretch>
        </p:blipFill>
        <p:spPr>
          <a:xfrm>
            <a:off x="0" y="5136543"/>
            <a:ext cx="6411402" cy="1737360"/>
          </a:xfrm>
          <a:prstGeom prst="rect">
            <a:avLst/>
          </a:prstGeom>
        </p:spPr>
      </p:pic>
    </p:spTree>
    <p:extLst>
      <p:ext uri="{BB962C8B-B14F-4D97-AF65-F5344CB8AC3E}">
        <p14:creationId xmlns:p14="http://schemas.microsoft.com/office/powerpoint/2010/main" val="3288994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EE663-7E2F-4F6F-9094-A3FCF6CEB4CA}"/>
              </a:ext>
            </a:extLst>
          </p:cNvPr>
          <p:cNvSpPr>
            <a:spLocks noGrp="1"/>
          </p:cNvSpPr>
          <p:nvPr>
            <p:ph idx="1"/>
          </p:nvPr>
        </p:nvSpPr>
        <p:spPr>
          <a:xfrm>
            <a:off x="353172" y="343694"/>
            <a:ext cx="5268400" cy="4737189"/>
          </a:xfrm>
        </p:spPr>
        <p:txBody>
          <a:bodyPr>
            <a:normAutofit/>
          </a:bodyPr>
          <a:lstStyle/>
          <a:p>
            <a:r>
              <a:rPr lang="en-US" sz="2000" dirty="0"/>
              <a:t>The encoding component is a stack of encoders (the paper stacks six of them on top of each other </a:t>
            </a:r>
          </a:p>
          <a:p>
            <a:r>
              <a:rPr lang="en-US" sz="2000" dirty="0"/>
              <a:t>There’s nothing magical about the number six, one can definitely experiment with other arrangements).</a:t>
            </a:r>
          </a:p>
          <a:p>
            <a:r>
              <a:rPr lang="en-US" sz="2000" dirty="0"/>
              <a:t>The decoding component is a stack of decoders of the same number.</a:t>
            </a:r>
          </a:p>
          <a:p>
            <a:r>
              <a:rPr lang="en-US" sz="2000" dirty="0"/>
              <a:t>The encoders are all identical in structure (yet they do not share weights). Each one is broken down into two sub-layers:</a:t>
            </a:r>
          </a:p>
          <a:p>
            <a:endParaRPr lang="en-US" sz="2000" dirty="0"/>
          </a:p>
        </p:txBody>
      </p:sp>
      <p:pic>
        <p:nvPicPr>
          <p:cNvPr id="3074" name="Picture 2" descr="https://jalammar.github.io/images/t/The_transformer_encoder_decoder_stack.png">
            <a:extLst>
              <a:ext uri="{FF2B5EF4-FFF2-40B4-BE49-F238E27FC236}">
                <a16:creationId xmlns:a16="http://schemas.microsoft.com/office/drawing/2014/main" id="{F6DA4A0F-6FA8-4263-A5DD-78A132830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857" y="2842619"/>
            <a:ext cx="6167143" cy="4015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jalammar.github.io/images/t/The_transformer_encoders_decoders.png">
            <a:extLst>
              <a:ext uri="{FF2B5EF4-FFF2-40B4-BE49-F238E27FC236}">
                <a16:creationId xmlns:a16="http://schemas.microsoft.com/office/drawing/2014/main" id="{CE57A3C8-428E-435D-9E5A-3717956AD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8" r="9310" b="5749"/>
          <a:stretch/>
        </p:blipFill>
        <p:spPr bwMode="auto">
          <a:xfrm>
            <a:off x="7323152" y="-90491"/>
            <a:ext cx="3943848" cy="28027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jalammar.github.io/images/t/Transformer_encoder.png">
            <a:extLst>
              <a:ext uri="{FF2B5EF4-FFF2-40B4-BE49-F238E27FC236}">
                <a16:creationId xmlns:a16="http://schemas.microsoft.com/office/drawing/2014/main" id="{F35DB677-B178-4AC6-87DE-0B5D49382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61" y="3882532"/>
            <a:ext cx="5531111" cy="287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53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130E-9C82-4B76-82C0-1EE30FA5F985}"/>
              </a:ext>
            </a:extLst>
          </p:cNvPr>
          <p:cNvSpPr>
            <a:spLocks noGrp="1"/>
          </p:cNvSpPr>
          <p:nvPr>
            <p:ph type="title"/>
          </p:nvPr>
        </p:nvSpPr>
        <p:spPr>
          <a:xfrm>
            <a:off x="480391" y="47362"/>
            <a:ext cx="10515600" cy="633675"/>
          </a:xfrm>
        </p:spPr>
        <p:txBody>
          <a:bodyPr>
            <a:normAutofit fontScale="90000"/>
          </a:bodyPr>
          <a:lstStyle/>
          <a:p>
            <a:r>
              <a:rPr lang="en-US" b="1" dirty="0">
                <a:solidFill>
                  <a:srgbClr val="FF0000"/>
                </a:solidFill>
              </a:rPr>
              <a:t>Encoder and Decoder</a:t>
            </a:r>
          </a:p>
        </p:txBody>
      </p:sp>
      <p:sp>
        <p:nvSpPr>
          <p:cNvPr id="3" name="Content Placeholder 2">
            <a:extLst>
              <a:ext uri="{FF2B5EF4-FFF2-40B4-BE49-F238E27FC236}">
                <a16:creationId xmlns:a16="http://schemas.microsoft.com/office/drawing/2014/main" id="{2E108DF5-90AE-4C1D-86DE-1D9540B554CF}"/>
              </a:ext>
            </a:extLst>
          </p:cNvPr>
          <p:cNvSpPr>
            <a:spLocks noGrp="1"/>
          </p:cNvSpPr>
          <p:nvPr>
            <p:ph idx="1"/>
          </p:nvPr>
        </p:nvSpPr>
        <p:spPr>
          <a:xfrm>
            <a:off x="480391" y="3586037"/>
            <a:ext cx="11414760" cy="3224601"/>
          </a:xfrm>
        </p:spPr>
        <p:txBody>
          <a:bodyPr>
            <a:normAutofit fontScale="85000" lnSpcReduction="20000"/>
          </a:bodyPr>
          <a:lstStyle/>
          <a:p>
            <a:pPr fontAlgn="base"/>
            <a:r>
              <a:rPr lang="en-US" dirty="0"/>
              <a:t>The encoder’s inputs first flow through a self-attention layer – a layer that helps the encoder look at other words in the input sentence as it encodes a specific word. </a:t>
            </a:r>
          </a:p>
          <a:p>
            <a:pPr fontAlgn="base"/>
            <a:endParaRPr lang="en-US" dirty="0"/>
          </a:p>
          <a:p>
            <a:pPr fontAlgn="base"/>
            <a:r>
              <a:rPr lang="en-US" dirty="0"/>
              <a:t>The outputs of the self-attention layer are fed to a feed-forward neural network. The exact same feed-forward network is independently applied to each position.</a:t>
            </a:r>
          </a:p>
          <a:p>
            <a:pPr fontAlgn="base"/>
            <a:endParaRPr lang="en-US" dirty="0"/>
          </a:p>
          <a:p>
            <a:pPr fontAlgn="base"/>
            <a:r>
              <a:rPr lang="en-US" dirty="0"/>
              <a:t>The decoder has both those layers, but between them is an attention layer that helps the decoder focus on relevant parts of the input sentence (similar what attention does in </a:t>
            </a:r>
            <a:r>
              <a:rPr lang="en-US" dirty="0">
                <a:hlinkClick r:id="rId2"/>
              </a:rPr>
              <a:t>seq2seq models</a:t>
            </a:r>
            <a:r>
              <a:rPr lang="en-US" dirty="0"/>
              <a:t>).</a:t>
            </a:r>
          </a:p>
          <a:p>
            <a:endParaRPr lang="en-US" dirty="0"/>
          </a:p>
        </p:txBody>
      </p:sp>
      <p:pic>
        <p:nvPicPr>
          <p:cNvPr id="4098" name="Picture 2" descr="https://jalammar.github.io/images/t/Transformer_decoder.png">
            <a:extLst>
              <a:ext uri="{FF2B5EF4-FFF2-40B4-BE49-F238E27FC236}">
                <a16:creationId xmlns:a16="http://schemas.microsoft.com/office/drawing/2014/main" id="{C36899D5-C65C-4BD5-BE5E-DCD6CD4B2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751" y="710936"/>
            <a:ext cx="83724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75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CF43-FFF8-4FB9-8E3D-8F451F133683}"/>
              </a:ext>
            </a:extLst>
          </p:cNvPr>
          <p:cNvSpPr>
            <a:spLocks noGrp="1"/>
          </p:cNvSpPr>
          <p:nvPr>
            <p:ph type="title"/>
          </p:nvPr>
        </p:nvSpPr>
        <p:spPr>
          <a:xfrm>
            <a:off x="265705" y="70926"/>
            <a:ext cx="10515600" cy="469763"/>
          </a:xfrm>
        </p:spPr>
        <p:txBody>
          <a:bodyPr>
            <a:normAutofit fontScale="90000"/>
          </a:bodyPr>
          <a:lstStyle/>
          <a:p>
            <a:r>
              <a:rPr lang="en-US" b="1" dirty="0">
                <a:solidFill>
                  <a:srgbClr val="FF0000"/>
                </a:solidFill>
              </a:rPr>
              <a:t>Self Attention</a:t>
            </a:r>
          </a:p>
        </p:txBody>
      </p:sp>
      <p:sp>
        <p:nvSpPr>
          <p:cNvPr id="3" name="Content Placeholder 2">
            <a:extLst>
              <a:ext uri="{FF2B5EF4-FFF2-40B4-BE49-F238E27FC236}">
                <a16:creationId xmlns:a16="http://schemas.microsoft.com/office/drawing/2014/main" id="{A49870BE-B54E-41F6-880A-CF25AA3DB89C}"/>
              </a:ext>
            </a:extLst>
          </p:cNvPr>
          <p:cNvSpPr>
            <a:spLocks noGrp="1"/>
          </p:cNvSpPr>
          <p:nvPr>
            <p:ph idx="1"/>
          </p:nvPr>
        </p:nvSpPr>
        <p:spPr>
          <a:xfrm>
            <a:off x="377024" y="752198"/>
            <a:ext cx="5180938" cy="5736066"/>
          </a:xfrm>
        </p:spPr>
        <p:txBody>
          <a:bodyPr>
            <a:normAutofit fontScale="55000" lnSpcReduction="20000"/>
          </a:bodyPr>
          <a:lstStyle/>
          <a:p>
            <a:r>
              <a:rPr lang="en-US" dirty="0"/>
              <a:t>Say the following sentence is an input sentence we want to translate:</a:t>
            </a:r>
          </a:p>
          <a:p>
            <a:pPr lvl="1"/>
            <a:r>
              <a:rPr lang="en-US" dirty="0"/>
              <a:t>”</a:t>
            </a:r>
            <a:r>
              <a:rPr lang="en-US" i="1" u="sng" dirty="0"/>
              <a:t>The animal didn't cross the street because </a:t>
            </a:r>
            <a:r>
              <a:rPr lang="en-US" b="1" i="1" u="sng" dirty="0">
                <a:solidFill>
                  <a:srgbClr val="FF0000"/>
                </a:solidFill>
              </a:rPr>
              <a:t>it</a:t>
            </a:r>
            <a:r>
              <a:rPr lang="en-US" i="1" u="sng" dirty="0"/>
              <a:t> was too tired</a:t>
            </a:r>
            <a:r>
              <a:rPr lang="en-US" dirty="0"/>
              <a:t>”</a:t>
            </a:r>
          </a:p>
          <a:p>
            <a:r>
              <a:rPr lang="en-US" dirty="0"/>
              <a:t>What does “</a:t>
            </a:r>
            <a:r>
              <a:rPr lang="en-US" dirty="0">
                <a:solidFill>
                  <a:srgbClr val="FF0000"/>
                </a:solidFill>
              </a:rPr>
              <a:t>it</a:t>
            </a:r>
            <a:r>
              <a:rPr lang="en-US" dirty="0"/>
              <a:t>” in this sentence refer to?</a:t>
            </a:r>
          </a:p>
          <a:p>
            <a:pPr lvl="1"/>
            <a:r>
              <a:rPr lang="en-US" dirty="0"/>
              <a:t>Is it referring to the street or to the animal?</a:t>
            </a:r>
          </a:p>
          <a:p>
            <a:pPr lvl="1"/>
            <a:r>
              <a:rPr lang="en-US" dirty="0"/>
              <a:t>It’s a simple question to a human, but not as simple to an algorithm.</a:t>
            </a:r>
          </a:p>
          <a:p>
            <a:r>
              <a:rPr lang="en-US" dirty="0"/>
              <a:t>When the model is processing the word “it”, self-attention allows it to associate “it” with “animal”.</a:t>
            </a:r>
          </a:p>
          <a:p>
            <a:endParaRPr lang="en-US" dirty="0"/>
          </a:p>
          <a:p>
            <a:r>
              <a:rPr lang="en-US" dirty="0"/>
              <a:t>As the model processes each word (each position in the input sequence), self attention allows it to look at other positions in the input sequence for clues that can help lead to a better encoding for this word.</a:t>
            </a:r>
          </a:p>
          <a:p>
            <a:endParaRPr lang="en-US" dirty="0"/>
          </a:p>
          <a:p>
            <a:r>
              <a:rPr lang="en-US" dirty="0"/>
              <a:t>If you’re familiar with RNNs, think of how maintaining a </a:t>
            </a:r>
            <a:r>
              <a:rPr lang="en-US" b="1" dirty="0"/>
              <a:t>hidden state</a:t>
            </a:r>
            <a:r>
              <a:rPr lang="en-US" dirty="0"/>
              <a:t> allows an RNN to incorporate its representation of previous words/vectors it has processed with the current one it’s processing. </a:t>
            </a:r>
          </a:p>
          <a:p>
            <a:r>
              <a:rPr lang="en-US" dirty="0"/>
              <a:t>Self-attention is the method the Transformer uses to bake the “</a:t>
            </a:r>
            <a:r>
              <a:rPr lang="en-US" b="1" dirty="0"/>
              <a:t>understanding</a:t>
            </a:r>
            <a:r>
              <a:rPr lang="en-US" dirty="0"/>
              <a:t>” of other relevant words into the one we’re currently processing.</a:t>
            </a:r>
          </a:p>
          <a:p>
            <a:pPr marL="0" indent="0">
              <a:buNone/>
            </a:pPr>
            <a:endParaRPr lang="en-US" dirty="0"/>
          </a:p>
          <a:p>
            <a:r>
              <a:rPr lang="en-US" dirty="0"/>
              <a:t>Check out the </a:t>
            </a:r>
            <a:r>
              <a:rPr lang="en-US" u="sng" dirty="0">
                <a:hlinkClick r:id="rId2"/>
              </a:rPr>
              <a:t>Tensor2Tensor notebook</a:t>
            </a:r>
            <a:endParaRPr lang="en-US" dirty="0"/>
          </a:p>
        </p:txBody>
      </p:sp>
      <p:pic>
        <p:nvPicPr>
          <p:cNvPr id="5123" name="Picture 3" descr="https://jalammar.github.io/images/t/transformer_self-attention_visualization.png">
            <a:extLst>
              <a:ext uri="{FF2B5EF4-FFF2-40B4-BE49-F238E27FC236}">
                <a16:creationId xmlns:a16="http://schemas.microsoft.com/office/drawing/2014/main" id="{2AEDDB3E-508E-43A1-B875-FCE2C74A5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568" y="1142654"/>
            <a:ext cx="4456003" cy="363051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miro.medium.com/v2/resize:fit:446/0*mupwYy99Watj1GJT.png">
            <a:extLst>
              <a:ext uri="{FF2B5EF4-FFF2-40B4-BE49-F238E27FC236}">
                <a16:creationId xmlns:a16="http://schemas.microsoft.com/office/drawing/2014/main" id="{996B5CB3-EE98-4B90-BB61-058080394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853" y="1017022"/>
            <a:ext cx="3024147" cy="457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756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1770-232D-4103-AB21-78E14199BBC8}"/>
              </a:ext>
            </a:extLst>
          </p:cNvPr>
          <p:cNvSpPr>
            <a:spLocks noGrp="1"/>
          </p:cNvSpPr>
          <p:nvPr>
            <p:ph type="title"/>
          </p:nvPr>
        </p:nvSpPr>
        <p:spPr>
          <a:xfrm>
            <a:off x="337268" y="18256"/>
            <a:ext cx="10515600" cy="662782"/>
          </a:xfrm>
        </p:spPr>
        <p:txBody>
          <a:bodyPr>
            <a:normAutofit/>
          </a:bodyPr>
          <a:lstStyle/>
          <a:p>
            <a:r>
              <a:rPr lang="en-US" sz="4000" b="1" dirty="0">
                <a:solidFill>
                  <a:srgbClr val="FF0000"/>
                </a:solidFill>
              </a:rPr>
              <a:t>How does it have infinite attention?</a:t>
            </a:r>
          </a:p>
        </p:txBody>
      </p:sp>
      <p:sp>
        <p:nvSpPr>
          <p:cNvPr id="3" name="Content Placeholder 2">
            <a:extLst>
              <a:ext uri="{FF2B5EF4-FFF2-40B4-BE49-F238E27FC236}">
                <a16:creationId xmlns:a16="http://schemas.microsoft.com/office/drawing/2014/main" id="{F69AD491-690B-4E8C-9321-A1FD39ECB54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D5F8C2F-CA7A-4D7C-93BF-4BBECB23BA2F}"/>
              </a:ext>
            </a:extLst>
          </p:cNvPr>
          <p:cNvPicPr>
            <a:picLocks noChangeAspect="1"/>
          </p:cNvPicPr>
          <p:nvPr/>
        </p:nvPicPr>
        <p:blipFill>
          <a:blip r:embed="rId2"/>
          <a:stretch>
            <a:fillRect/>
          </a:stretch>
        </p:blipFill>
        <p:spPr>
          <a:xfrm>
            <a:off x="4566699" y="681037"/>
            <a:ext cx="7625301" cy="6030920"/>
          </a:xfrm>
          <a:prstGeom prst="rect">
            <a:avLst/>
          </a:prstGeom>
        </p:spPr>
      </p:pic>
      <p:pic>
        <p:nvPicPr>
          <p:cNvPr id="5" name="Picture 4" descr="https://jalammar.github.io/images/t/The_transformer_encoders_decoders.png">
            <a:extLst>
              <a:ext uri="{FF2B5EF4-FFF2-40B4-BE49-F238E27FC236}">
                <a16:creationId xmlns:a16="http://schemas.microsoft.com/office/drawing/2014/main" id="{07FE717B-28B2-491D-ADAB-70A36A4EF6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8" r="9310" b="5749"/>
          <a:stretch/>
        </p:blipFill>
        <p:spPr bwMode="auto">
          <a:xfrm>
            <a:off x="246491" y="2131666"/>
            <a:ext cx="4045748" cy="287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48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837F-1436-4D58-ABE7-C481AD9EF811}"/>
              </a:ext>
            </a:extLst>
          </p:cNvPr>
          <p:cNvSpPr>
            <a:spLocks noGrp="1"/>
          </p:cNvSpPr>
          <p:nvPr>
            <p:ph type="title"/>
          </p:nvPr>
        </p:nvSpPr>
        <p:spPr>
          <a:xfrm>
            <a:off x="583759" y="62975"/>
            <a:ext cx="10515600" cy="485665"/>
          </a:xfrm>
        </p:spPr>
        <p:txBody>
          <a:bodyPr>
            <a:noAutofit/>
          </a:bodyPr>
          <a:lstStyle/>
          <a:p>
            <a:r>
              <a:rPr lang="en-US" sz="4000" b="1" dirty="0">
                <a:solidFill>
                  <a:srgbClr val="FF0000"/>
                </a:solidFill>
              </a:rPr>
              <a:t>Stages of CI</a:t>
            </a:r>
          </a:p>
        </p:txBody>
      </p:sp>
      <p:sp>
        <p:nvSpPr>
          <p:cNvPr id="3" name="Content Placeholder 2">
            <a:extLst>
              <a:ext uri="{FF2B5EF4-FFF2-40B4-BE49-F238E27FC236}">
                <a16:creationId xmlns:a16="http://schemas.microsoft.com/office/drawing/2014/main" id="{8D27911A-E706-450E-AA76-C7757C31E159}"/>
              </a:ext>
            </a:extLst>
          </p:cNvPr>
          <p:cNvSpPr>
            <a:spLocks noGrp="1"/>
          </p:cNvSpPr>
          <p:nvPr>
            <p:ph idx="1"/>
          </p:nvPr>
        </p:nvSpPr>
        <p:spPr>
          <a:xfrm>
            <a:off x="583759" y="1939573"/>
            <a:ext cx="11405041" cy="4237390"/>
          </a:xfrm>
        </p:spPr>
        <p:txBody>
          <a:bodyPr>
            <a:normAutofit fontScale="70000" lnSpcReduction="20000"/>
          </a:bodyPr>
          <a:lstStyle/>
          <a:p>
            <a:pPr marL="514350" indent="-514350">
              <a:buFont typeface="+mj-lt"/>
              <a:buAutoNum type="arabicPeriod"/>
            </a:pPr>
            <a:r>
              <a:rPr lang="en-US" b="1" dirty="0"/>
              <a:t>Push to master every day</a:t>
            </a:r>
          </a:p>
          <a:p>
            <a:pPr lvl="1"/>
            <a:r>
              <a:rPr lang="en-US" dirty="0"/>
              <a:t>While working on any software, it is divided into the no of features. </a:t>
            </a:r>
          </a:p>
          <a:p>
            <a:pPr lvl="1"/>
            <a:r>
              <a:rPr lang="en-US" dirty="0"/>
              <a:t>Multiple developers work on the same feature which </a:t>
            </a:r>
            <a:r>
              <a:rPr lang="en-US" dirty="0" err="1"/>
              <a:t>togetherly</a:t>
            </a:r>
            <a:r>
              <a:rPr lang="en-US" dirty="0"/>
              <a:t> makes complete software. </a:t>
            </a:r>
          </a:p>
          <a:p>
            <a:pPr lvl="1"/>
            <a:r>
              <a:rPr lang="en-US" dirty="0"/>
              <a:t>CI practice is about pushing code into the master branch.</a:t>
            </a:r>
          </a:p>
          <a:p>
            <a:pPr lvl="1"/>
            <a:r>
              <a:rPr lang="en-US" dirty="0"/>
              <a:t>Because that’s the branch that is going to be used to release software.</a:t>
            </a:r>
          </a:p>
          <a:p>
            <a:pPr lvl="1"/>
            <a:r>
              <a:rPr lang="en-US" dirty="0"/>
              <a:t>This “</a:t>
            </a:r>
            <a:r>
              <a:rPr lang="en-US" b="1" dirty="0"/>
              <a:t>push to master</a:t>
            </a:r>
            <a:r>
              <a:rPr lang="en-US" dirty="0"/>
              <a:t>” stage is also known as </a:t>
            </a:r>
            <a:r>
              <a:rPr lang="en-US" b="1" dirty="0"/>
              <a:t>trunk-based development.</a:t>
            </a:r>
            <a:endParaRPr lang="en-US" dirty="0"/>
          </a:p>
          <a:p>
            <a:pPr marL="514350" indent="-514350">
              <a:buFont typeface="+mj-lt"/>
              <a:buAutoNum type="arabicPeriod"/>
            </a:pPr>
            <a:r>
              <a:rPr lang="en-US" b="1" dirty="0"/>
              <a:t>Test</a:t>
            </a:r>
          </a:p>
          <a:p>
            <a:pPr lvl="1"/>
            <a:r>
              <a:rPr lang="en-US" dirty="0"/>
              <a:t>CI relies on an automated and reliable suite of tests. </a:t>
            </a:r>
          </a:p>
          <a:p>
            <a:pPr lvl="1"/>
            <a:r>
              <a:rPr lang="en-US" dirty="0"/>
              <a:t>These tests validate the code integrated by the developers. </a:t>
            </a:r>
          </a:p>
          <a:p>
            <a:pPr lvl="1"/>
            <a:r>
              <a:rPr lang="en-US" dirty="0"/>
              <a:t>You can include as many tests as you consider critical. </a:t>
            </a:r>
          </a:p>
          <a:p>
            <a:pPr lvl="1"/>
            <a:r>
              <a:rPr lang="en-US" dirty="0"/>
              <a:t>But to determine that, remember that CI’s purpose is to provide feedback as soon as possible. If a developer has to wait an hour to get feedback, it won’t work. </a:t>
            </a:r>
          </a:p>
          <a:p>
            <a:pPr lvl="1"/>
            <a:r>
              <a:rPr lang="en-US" dirty="0"/>
              <a:t>So Keep the CI loop as short as possible. You might have to lean heavily on unit testing and lightly on integration testing.</a:t>
            </a:r>
          </a:p>
          <a:p>
            <a:pPr marL="514350" indent="-514350">
              <a:buFont typeface="+mj-lt"/>
              <a:buAutoNum type="arabicPeriod"/>
            </a:pPr>
            <a:r>
              <a:rPr lang="en-US" b="1" dirty="0"/>
              <a:t>Fix the broken build</a:t>
            </a:r>
          </a:p>
          <a:p>
            <a:pPr lvl="1"/>
            <a:r>
              <a:rPr lang="en-US" dirty="0"/>
              <a:t>If you observe any build is broken, then fixing it should be the priority for the team over adding a new feature to it. </a:t>
            </a:r>
          </a:p>
          <a:p>
            <a:pPr lvl="1"/>
            <a:r>
              <a:rPr lang="en-US" dirty="0"/>
              <a:t>The idea behind fixing a broken build is that the build is always going to produce releasable working code.</a:t>
            </a:r>
          </a:p>
          <a:p>
            <a:endParaRPr lang="en-US" dirty="0"/>
          </a:p>
        </p:txBody>
      </p:sp>
      <p:pic>
        <p:nvPicPr>
          <p:cNvPr id="21506" name="Picture 2" descr="𝐆𝐢𝐭 𝐁𝐫𝐚𝐧𝐜𝐡 𝐂𝐨𝐦𝐦𝐚𝐧𝐝 | by Meghasharmaa | Medium">
            <a:extLst>
              <a:ext uri="{FF2B5EF4-FFF2-40B4-BE49-F238E27FC236}">
                <a16:creationId xmlns:a16="http://schemas.microsoft.com/office/drawing/2014/main" id="{29DED6E7-1085-4E2F-9276-40DECB19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417" y="1"/>
            <a:ext cx="3574473" cy="187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2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AB20-E430-4F5D-B36C-DDA56839703A}"/>
              </a:ext>
            </a:extLst>
          </p:cNvPr>
          <p:cNvSpPr>
            <a:spLocks noGrp="1"/>
          </p:cNvSpPr>
          <p:nvPr>
            <p:ph type="title"/>
          </p:nvPr>
        </p:nvSpPr>
        <p:spPr>
          <a:xfrm>
            <a:off x="448586" y="70927"/>
            <a:ext cx="10515600" cy="477713"/>
          </a:xfrm>
        </p:spPr>
        <p:txBody>
          <a:bodyPr>
            <a:normAutofit fontScale="90000"/>
          </a:bodyPr>
          <a:lstStyle/>
          <a:p>
            <a:r>
              <a:rPr lang="en-US" sz="4000" b="1" dirty="0">
                <a:solidFill>
                  <a:srgbClr val="FF0000"/>
                </a:solidFill>
              </a:rPr>
              <a:t>Vision Transformer</a:t>
            </a:r>
          </a:p>
        </p:txBody>
      </p:sp>
      <p:sp>
        <p:nvSpPr>
          <p:cNvPr id="3" name="Content Placeholder 2">
            <a:extLst>
              <a:ext uri="{FF2B5EF4-FFF2-40B4-BE49-F238E27FC236}">
                <a16:creationId xmlns:a16="http://schemas.microsoft.com/office/drawing/2014/main" id="{23089D60-2E02-484C-985C-330AE7AA8E78}"/>
              </a:ext>
            </a:extLst>
          </p:cNvPr>
          <p:cNvSpPr>
            <a:spLocks noGrp="1"/>
          </p:cNvSpPr>
          <p:nvPr>
            <p:ph idx="1"/>
          </p:nvPr>
        </p:nvSpPr>
        <p:spPr>
          <a:xfrm>
            <a:off x="559904" y="910465"/>
            <a:ext cx="7152861" cy="2213638"/>
          </a:xfrm>
        </p:spPr>
        <p:txBody>
          <a:bodyPr>
            <a:normAutofit fontScale="77500" lnSpcReduction="20000"/>
          </a:bodyPr>
          <a:lstStyle/>
          <a:p>
            <a:r>
              <a:rPr lang="en-US" b="1" dirty="0"/>
              <a:t>Why is positional encoding necessary?</a:t>
            </a:r>
            <a:endParaRPr lang="en-US" dirty="0"/>
          </a:p>
          <a:p>
            <a:r>
              <a:rPr lang="en-US" dirty="0"/>
              <a:t>Transformers are not capable of remembering the order or sequence of the inputs. If the image patches are re-ordered the meaning of the original image is lost.</a:t>
            </a:r>
          </a:p>
          <a:p>
            <a:r>
              <a:rPr lang="en-US" dirty="0"/>
              <a:t>Hence, we add a positional embedding to our linearly embedded image patches to keep track of the sequence.</a:t>
            </a:r>
          </a:p>
          <a:p>
            <a:endParaRPr lang="en-US" dirty="0"/>
          </a:p>
        </p:txBody>
      </p:sp>
      <p:pic>
        <p:nvPicPr>
          <p:cNvPr id="4" name="Picture 3">
            <a:extLst>
              <a:ext uri="{FF2B5EF4-FFF2-40B4-BE49-F238E27FC236}">
                <a16:creationId xmlns:a16="http://schemas.microsoft.com/office/drawing/2014/main" id="{63C2FD53-E9C9-420A-903A-97F5A8C2B565}"/>
              </a:ext>
            </a:extLst>
          </p:cNvPr>
          <p:cNvPicPr>
            <a:picLocks noChangeAspect="1"/>
          </p:cNvPicPr>
          <p:nvPr/>
        </p:nvPicPr>
        <p:blipFill>
          <a:blip r:embed="rId2"/>
          <a:stretch>
            <a:fillRect/>
          </a:stretch>
        </p:blipFill>
        <p:spPr>
          <a:xfrm>
            <a:off x="9170670" y="1570465"/>
            <a:ext cx="2628900" cy="4162425"/>
          </a:xfrm>
          <a:prstGeom prst="rect">
            <a:avLst/>
          </a:prstGeom>
        </p:spPr>
      </p:pic>
      <p:pic>
        <p:nvPicPr>
          <p:cNvPr id="10242" name="Picture 2" descr="https://miro.medium.com/v2/resize:fit:700/1*6KMZzEnZrd13trgF4MP_sQ.png">
            <a:extLst>
              <a:ext uri="{FF2B5EF4-FFF2-40B4-BE49-F238E27FC236}">
                <a16:creationId xmlns:a16="http://schemas.microsoft.com/office/drawing/2014/main" id="{4EF0F804-B27A-4482-A5DC-EE3BEF113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48" y="3058892"/>
            <a:ext cx="7702875" cy="267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57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CD04-D531-4A14-AB81-0F1CBE6801D0}"/>
              </a:ext>
            </a:extLst>
          </p:cNvPr>
          <p:cNvSpPr>
            <a:spLocks noGrp="1"/>
          </p:cNvSpPr>
          <p:nvPr>
            <p:ph type="title"/>
          </p:nvPr>
        </p:nvSpPr>
        <p:spPr>
          <a:xfrm>
            <a:off x="345218" y="0"/>
            <a:ext cx="10515600" cy="453859"/>
          </a:xfrm>
        </p:spPr>
        <p:txBody>
          <a:bodyPr>
            <a:normAutofit fontScale="90000"/>
          </a:bodyPr>
          <a:lstStyle/>
          <a:p>
            <a:r>
              <a:rPr lang="en-US" sz="4000" b="1" dirty="0">
                <a:solidFill>
                  <a:srgbClr val="FF0000"/>
                </a:solidFill>
              </a:rPr>
              <a:t>Training a Transformer</a:t>
            </a:r>
          </a:p>
        </p:txBody>
      </p:sp>
      <p:sp>
        <p:nvSpPr>
          <p:cNvPr id="3" name="Content Placeholder 2">
            <a:extLst>
              <a:ext uri="{FF2B5EF4-FFF2-40B4-BE49-F238E27FC236}">
                <a16:creationId xmlns:a16="http://schemas.microsoft.com/office/drawing/2014/main" id="{7C85A7A7-A627-409B-9C12-D884E9E7C90F}"/>
              </a:ext>
            </a:extLst>
          </p:cNvPr>
          <p:cNvSpPr>
            <a:spLocks noGrp="1"/>
          </p:cNvSpPr>
          <p:nvPr>
            <p:ph idx="1"/>
          </p:nvPr>
        </p:nvSpPr>
        <p:spPr>
          <a:xfrm>
            <a:off x="257755" y="648832"/>
            <a:ext cx="4791323" cy="6209168"/>
          </a:xfrm>
        </p:spPr>
        <p:txBody>
          <a:bodyPr>
            <a:normAutofit fontScale="55000" lnSpcReduction="20000"/>
          </a:bodyPr>
          <a:lstStyle/>
          <a:p>
            <a:pPr marL="0" indent="0">
              <a:buNone/>
            </a:pPr>
            <a:r>
              <a:rPr lang="en-US" dirty="0"/>
              <a:t>The Transformer processes the data like this:</a:t>
            </a:r>
          </a:p>
          <a:p>
            <a:pPr marL="514350" indent="-514350">
              <a:buFont typeface="+mj-lt"/>
              <a:buAutoNum type="arabicPeriod"/>
            </a:pPr>
            <a:r>
              <a:rPr lang="en-US" dirty="0"/>
              <a:t>The input sequence is converted into Embeddings (with Position Encoding) and fed to the Encoder.</a:t>
            </a:r>
          </a:p>
          <a:p>
            <a:pPr marL="514350" indent="-514350">
              <a:buFont typeface="+mj-lt"/>
              <a:buAutoNum type="arabicPeriod"/>
            </a:pPr>
            <a:endParaRPr lang="en-US" dirty="0"/>
          </a:p>
          <a:p>
            <a:pPr marL="514350" indent="-514350">
              <a:buFont typeface="+mj-lt"/>
              <a:buAutoNum type="arabicPeriod"/>
            </a:pPr>
            <a:r>
              <a:rPr lang="en-US" dirty="0"/>
              <a:t>The stack of Encoders processes this and produces an encoded representation of the input sequence.</a:t>
            </a:r>
          </a:p>
          <a:p>
            <a:pPr marL="514350" indent="-514350">
              <a:buFont typeface="+mj-lt"/>
              <a:buAutoNum type="arabicPeriod"/>
            </a:pPr>
            <a:endParaRPr lang="en-US" dirty="0"/>
          </a:p>
          <a:p>
            <a:pPr marL="514350" indent="-514350">
              <a:buFont typeface="+mj-lt"/>
              <a:buAutoNum type="arabicPeriod"/>
            </a:pPr>
            <a:r>
              <a:rPr lang="en-US" dirty="0"/>
              <a:t>The target sequence is prepended with a start-of-sentence token, converted into Embeddings (with Position Encoding), and fed to the Decoder.</a:t>
            </a:r>
          </a:p>
          <a:p>
            <a:pPr marL="514350" indent="-514350">
              <a:buFont typeface="+mj-lt"/>
              <a:buAutoNum type="arabicPeriod"/>
            </a:pPr>
            <a:endParaRPr lang="en-US" dirty="0"/>
          </a:p>
          <a:p>
            <a:pPr marL="514350" indent="-514350">
              <a:buFont typeface="+mj-lt"/>
              <a:buAutoNum type="arabicPeriod"/>
            </a:pPr>
            <a:r>
              <a:rPr lang="en-US" dirty="0"/>
              <a:t>The stack of Decoders processes this along with the Encoder stack’s encoded representation to produce an encoded representation of the target sequence.</a:t>
            </a:r>
          </a:p>
          <a:p>
            <a:pPr marL="514350" indent="-514350">
              <a:buFont typeface="+mj-lt"/>
              <a:buAutoNum type="arabicPeriod"/>
            </a:pPr>
            <a:endParaRPr lang="en-US" dirty="0"/>
          </a:p>
          <a:p>
            <a:pPr marL="514350" indent="-514350">
              <a:buFont typeface="+mj-lt"/>
              <a:buAutoNum type="arabicPeriod"/>
            </a:pPr>
            <a:r>
              <a:rPr lang="en-US" dirty="0"/>
              <a:t>The Output layer converts it into word probabilities and the final output sequence.</a:t>
            </a:r>
          </a:p>
          <a:p>
            <a:pPr marL="514350" indent="-514350">
              <a:buFont typeface="+mj-lt"/>
              <a:buAutoNum type="arabicPeriod"/>
            </a:pPr>
            <a:endParaRPr lang="en-US" dirty="0"/>
          </a:p>
          <a:p>
            <a:pPr marL="514350" indent="-514350">
              <a:buFont typeface="+mj-lt"/>
              <a:buAutoNum type="arabicPeriod"/>
            </a:pPr>
            <a:r>
              <a:rPr lang="en-US" dirty="0"/>
              <a:t>The Transformer’s Loss function compares this output sequence with the target sequence from the training data. This loss is used to generate gradients to train the Transformer during back-propagation.</a:t>
            </a:r>
          </a:p>
          <a:p>
            <a:endParaRPr lang="en-US" dirty="0"/>
          </a:p>
        </p:txBody>
      </p:sp>
      <p:pic>
        <p:nvPicPr>
          <p:cNvPr id="4" name="Picture 3">
            <a:extLst>
              <a:ext uri="{FF2B5EF4-FFF2-40B4-BE49-F238E27FC236}">
                <a16:creationId xmlns:a16="http://schemas.microsoft.com/office/drawing/2014/main" id="{4A8274A7-CB16-44A6-B3CD-849EB3B41A70}"/>
              </a:ext>
            </a:extLst>
          </p:cNvPr>
          <p:cNvPicPr>
            <a:picLocks noChangeAspect="1"/>
          </p:cNvPicPr>
          <p:nvPr/>
        </p:nvPicPr>
        <p:blipFill>
          <a:blip r:embed="rId2"/>
          <a:stretch>
            <a:fillRect/>
          </a:stretch>
        </p:blipFill>
        <p:spPr>
          <a:xfrm>
            <a:off x="5147807" y="453859"/>
            <a:ext cx="6858000" cy="5095875"/>
          </a:xfrm>
          <a:prstGeom prst="rect">
            <a:avLst/>
          </a:prstGeom>
        </p:spPr>
      </p:pic>
    </p:spTree>
    <p:extLst>
      <p:ext uri="{BB962C8B-B14F-4D97-AF65-F5344CB8AC3E}">
        <p14:creationId xmlns:p14="http://schemas.microsoft.com/office/powerpoint/2010/main" val="3292064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CD04-D531-4A14-AB81-0F1CBE6801D0}"/>
              </a:ext>
            </a:extLst>
          </p:cNvPr>
          <p:cNvSpPr>
            <a:spLocks noGrp="1"/>
          </p:cNvSpPr>
          <p:nvPr>
            <p:ph type="title"/>
          </p:nvPr>
        </p:nvSpPr>
        <p:spPr>
          <a:xfrm>
            <a:off x="345218" y="0"/>
            <a:ext cx="10515600" cy="453859"/>
          </a:xfrm>
        </p:spPr>
        <p:txBody>
          <a:bodyPr>
            <a:normAutofit fontScale="90000"/>
          </a:bodyPr>
          <a:lstStyle/>
          <a:p>
            <a:r>
              <a:rPr lang="en-US" sz="4000" b="1" dirty="0">
                <a:solidFill>
                  <a:srgbClr val="FF0000"/>
                </a:solidFill>
              </a:rPr>
              <a:t>Transformer - Inference</a:t>
            </a:r>
          </a:p>
        </p:txBody>
      </p:sp>
      <p:sp>
        <p:nvSpPr>
          <p:cNvPr id="3" name="Content Placeholder 2">
            <a:extLst>
              <a:ext uri="{FF2B5EF4-FFF2-40B4-BE49-F238E27FC236}">
                <a16:creationId xmlns:a16="http://schemas.microsoft.com/office/drawing/2014/main" id="{7C85A7A7-A627-409B-9C12-D884E9E7C90F}"/>
              </a:ext>
            </a:extLst>
          </p:cNvPr>
          <p:cNvSpPr>
            <a:spLocks noGrp="1"/>
          </p:cNvSpPr>
          <p:nvPr>
            <p:ph idx="1"/>
          </p:nvPr>
        </p:nvSpPr>
        <p:spPr>
          <a:xfrm>
            <a:off x="257755" y="648832"/>
            <a:ext cx="5180937" cy="6209168"/>
          </a:xfrm>
        </p:spPr>
        <p:txBody>
          <a:bodyPr>
            <a:normAutofit fontScale="55000" lnSpcReduction="20000"/>
          </a:bodyPr>
          <a:lstStyle/>
          <a:p>
            <a:pPr marL="0" indent="0">
              <a:buNone/>
            </a:pPr>
            <a:r>
              <a:rPr lang="en-US" dirty="0"/>
              <a:t>The flow of data during Inference is:</a:t>
            </a:r>
          </a:p>
          <a:p>
            <a:pPr marL="514350" indent="-514350">
              <a:buFont typeface="+mj-lt"/>
              <a:buAutoNum type="arabicPeriod"/>
            </a:pPr>
            <a:r>
              <a:rPr lang="en-US" dirty="0"/>
              <a:t>The input sequence is converted into Embeddings (with Position Encoding) and fed to the Encoder.</a:t>
            </a:r>
          </a:p>
          <a:p>
            <a:pPr marL="514350" indent="-514350">
              <a:buFont typeface="+mj-lt"/>
              <a:buAutoNum type="arabicPeriod"/>
            </a:pPr>
            <a:r>
              <a:rPr lang="en-US" dirty="0"/>
              <a:t>The stack of Encoders processes this and produces an encoded representation of the input sequence.</a:t>
            </a:r>
          </a:p>
          <a:p>
            <a:pPr marL="514350" indent="-514350">
              <a:buFont typeface="+mj-lt"/>
              <a:buAutoNum type="arabicPeriod"/>
            </a:pPr>
            <a:r>
              <a:rPr lang="en-US" dirty="0"/>
              <a:t>Instead of the target sequence, we use an empty sequence with only a start-of-sentence token. This is converted into Embeddings (with Position Encoding) and fed to the Decoder.</a:t>
            </a:r>
          </a:p>
          <a:p>
            <a:pPr marL="514350" indent="-514350">
              <a:buFont typeface="+mj-lt"/>
              <a:buAutoNum type="arabicPeriod"/>
            </a:pPr>
            <a:r>
              <a:rPr lang="en-US" dirty="0"/>
              <a:t>The stack of Decoders processes this along with the Encoder stack’s encoded representation to produce an encoded representation of the target sequence.</a:t>
            </a:r>
          </a:p>
          <a:p>
            <a:pPr marL="514350" indent="-514350">
              <a:buFont typeface="+mj-lt"/>
              <a:buAutoNum type="arabicPeriod"/>
            </a:pPr>
            <a:r>
              <a:rPr lang="en-US" dirty="0"/>
              <a:t>The Output layer converts it into word probabilities and produces an output sequence.</a:t>
            </a:r>
          </a:p>
          <a:p>
            <a:pPr marL="514350" indent="-514350">
              <a:buFont typeface="+mj-lt"/>
              <a:buAutoNum type="arabicPeriod"/>
            </a:pPr>
            <a:r>
              <a:rPr lang="en-US" dirty="0"/>
              <a:t>We take the last word of the output sequence as the predicted word. That word is now filled into the second position of our Decoder input sequence, which now contains a start-of-sentence token and the first word.</a:t>
            </a:r>
          </a:p>
          <a:p>
            <a:pPr marL="514350" indent="-514350">
              <a:buFont typeface="+mj-lt"/>
              <a:buAutoNum type="arabicPeriod"/>
            </a:pPr>
            <a:r>
              <a:rPr lang="en-US" dirty="0"/>
              <a:t>Go back to step #3. As before, feed the new Decoder sequence into the model. Then take the second word of the output and append it to the Decoder sequence. Repeat this until it predicts an end-of-sentence token. Note that since the Encoder sequence does not change for each iteration, we do not have to repeat steps #1 and #2 each time</a:t>
            </a:r>
          </a:p>
          <a:p>
            <a:endParaRPr lang="en-US" dirty="0"/>
          </a:p>
        </p:txBody>
      </p:sp>
      <p:pic>
        <p:nvPicPr>
          <p:cNvPr id="9218" name="Picture 2" descr="https://miro.medium.com/v2/resize:fit:700/1*-uvybwr8xULd3ug9ZwcSaQ.png">
            <a:extLst>
              <a:ext uri="{FF2B5EF4-FFF2-40B4-BE49-F238E27FC236}">
                <a16:creationId xmlns:a16="http://schemas.microsoft.com/office/drawing/2014/main" id="{F56AF378-092C-4C07-9938-857E619DD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865035"/>
            <a:ext cx="66675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78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8BF0-1F4D-4B73-B27D-8334FF3849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99071D-5D94-4FC8-8245-DCECEB498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7099"/>
            <a:ext cx="12192000" cy="6710901"/>
          </a:xfrm>
        </p:spPr>
      </p:pic>
    </p:spTree>
    <p:extLst>
      <p:ext uri="{BB962C8B-B14F-4D97-AF65-F5344CB8AC3E}">
        <p14:creationId xmlns:p14="http://schemas.microsoft.com/office/powerpoint/2010/main" val="3833875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88F9-DB2B-45CC-86A4-97313E35A707}"/>
              </a:ext>
            </a:extLst>
          </p:cNvPr>
          <p:cNvSpPr>
            <a:spLocks noGrp="1"/>
          </p:cNvSpPr>
          <p:nvPr>
            <p:ph type="title"/>
          </p:nvPr>
        </p:nvSpPr>
        <p:spPr>
          <a:xfrm>
            <a:off x="419100" y="0"/>
            <a:ext cx="10515600" cy="493616"/>
          </a:xfrm>
        </p:spPr>
        <p:txBody>
          <a:bodyPr>
            <a:normAutofit fontScale="90000"/>
          </a:bodyPr>
          <a:lstStyle/>
          <a:p>
            <a:r>
              <a:rPr lang="en-US" b="1" dirty="0">
                <a:solidFill>
                  <a:srgbClr val="FF0000"/>
                </a:solidFill>
              </a:rPr>
              <a:t>The Final Linear and </a:t>
            </a:r>
            <a:r>
              <a:rPr lang="en-US" b="1" dirty="0" err="1">
                <a:solidFill>
                  <a:srgbClr val="FF0000"/>
                </a:solidFill>
              </a:rPr>
              <a:t>Softmax</a:t>
            </a:r>
            <a:r>
              <a:rPr lang="en-US" b="1" dirty="0">
                <a:solidFill>
                  <a:srgbClr val="FF0000"/>
                </a:solidFill>
              </a:rPr>
              <a:t> Layer</a:t>
            </a:r>
            <a:endParaRPr lang="en-US" dirty="0">
              <a:solidFill>
                <a:srgbClr val="FF0000"/>
              </a:solidFill>
            </a:endParaRPr>
          </a:p>
        </p:txBody>
      </p:sp>
      <p:sp>
        <p:nvSpPr>
          <p:cNvPr id="3" name="Content Placeholder 2">
            <a:extLst>
              <a:ext uri="{FF2B5EF4-FFF2-40B4-BE49-F238E27FC236}">
                <a16:creationId xmlns:a16="http://schemas.microsoft.com/office/drawing/2014/main" id="{A458AB84-B392-4B8F-9F66-3FFA605C1809}"/>
              </a:ext>
            </a:extLst>
          </p:cNvPr>
          <p:cNvSpPr>
            <a:spLocks noGrp="1"/>
          </p:cNvSpPr>
          <p:nvPr>
            <p:ph idx="1"/>
          </p:nvPr>
        </p:nvSpPr>
        <p:spPr>
          <a:xfrm>
            <a:off x="217999" y="772784"/>
            <a:ext cx="6810954" cy="5946068"/>
          </a:xfrm>
        </p:spPr>
        <p:txBody>
          <a:bodyPr>
            <a:normAutofit fontScale="62500" lnSpcReduction="20000"/>
          </a:bodyPr>
          <a:lstStyle/>
          <a:p>
            <a:pPr fontAlgn="base"/>
            <a:r>
              <a:rPr lang="en-US" dirty="0"/>
              <a:t>The decoder stack outputs a vector of floats. How do we turn that into a word? That’s the job of the final Linear layer which is followed by a </a:t>
            </a:r>
            <a:r>
              <a:rPr lang="en-US" dirty="0" err="1"/>
              <a:t>Softmax</a:t>
            </a:r>
            <a:r>
              <a:rPr lang="en-US" dirty="0"/>
              <a:t> Layer.</a:t>
            </a:r>
          </a:p>
          <a:p>
            <a:pPr fontAlgn="base"/>
            <a:endParaRPr lang="en-US" dirty="0"/>
          </a:p>
          <a:p>
            <a:pPr fontAlgn="base"/>
            <a:r>
              <a:rPr lang="en-US" dirty="0"/>
              <a:t>The Linear layer is a simple fully connected neural network that projects the vector produced by the stack of decoders, into a much, much larger vector called a logits vector.</a:t>
            </a:r>
          </a:p>
          <a:p>
            <a:pPr fontAlgn="base"/>
            <a:endParaRPr lang="en-US" dirty="0"/>
          </a:p>
          <a:p>
            <a:pPr fontAlgn="base"/>
            <a:r>
              <a:rPr lang="en-US" dirty="0"/>
              <a:t>Let’s assume that our model knows 10,000 unique English words (our model’s “output vocabulary”) that it’s learned from its training dataset.</a:t>
            </a:r>
          </a:p>
          <a:p>
            <a:pPr fontAlgn="base"/>
            <a:endParaRPr lang="en-US" dirty="0"/>
          </a:p>
          <a:p>
            <a:pPr fontAlgn="base"/>
            <a:r>
              <a:rPr lang="en-US" dirty="0"/>
              <a:t>This would make the logits vector 10,000 cells wide – each cell corresponding to the score of a unique word. That is how we interpret the output of the model followed by the Linear layer.</a:t>
            </a:r>
          </a:p>
          <a:p>
            <a:pPr fontAlgn="base"/>
            <a:endParaRPr lang="en-US" dirty="0"/>
          </a:p>
          <a:p>
            <a:pPr fontAlgn="base"/>
            <a:r>
              <a:rPr lang="en-US" dirty="0"/>
              <a:t>The </a:t>
            </a:r>
            <a:r>
              <a:rPr lang="en-US" dirty="0" err="1"/>
              <a:t>softmax</a:t>
            </a:r>
            <a:r>
              <a:rPr lang="en-US" dirty="0"/>
              <a:t> layer then turns those scores into probabilities (all positive, all add up to 1.0). </a:t>
            </a:r>
          </a:p>
          <a:p>
            <a:pPr fontAlgn="base"/>
            <a:endParaRPr lang="en-US" dirty="0"/>
          </a:p>
          <a:p>
            <a:pPr fontAlgn="base"/>
            <a:r>
              <a:rPr lang="en-US" dirty="0"/>
              <a:t>The cell with the highest probability is chosen, and the word associated with it is produced as the output for this time step.</a:t>
            </a:r>
          </a:p>
          <a:p>
            <a:endParaRPr lang="en-US" dirty="0"/>
          </a:p>
        </p:txBody>
      </p:sp>
      <p:pic>
        <p:nvPicPr>
          <p:cNvPr id="6146" name="Picture 2" descr="https://jalammar.github.io/images/t/output_trained_model_probability_distributions.png">
            <a:extLst>
              <a:ext uri="{FF2B5EF4-FFF2-40B4-BE49-F238E27FC236}">
                <a16:creationId xmlns:a16="http://schemas.microsoft.com/office/drawing/2014/main" id="{28F2B829-A237-4E2B-997F-71E3ABE86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506" y="2948453"/>
            <a:ext cx="5042494" cy="3909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jalammar.github.io/images/t/The_transformer_encoders_decoders.png">
            <a:extLst>
              <a:ext uri="{FF2B5EF4-FFF2-40B4-BE49-F238E27FC236}">
                <a16:creationId xmlns:a16="http://schemas.microsoft.com/office/drawing/2014/main" id="{4EFDA9E8-E155-4F39-A7C7-46E0178BE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8" r="9310" b="5749"/>
          <a:stretch/>
        </p:blipFill>
        <p:spPr bwMode="auto">
          <a:xfrm>
            <a:off x="7727152" y="0"/>
            <a:ext cx="4045748" cy="287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121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496E8-C0FF-43C8-8FBE-2F848931A1B2}"/>
              </a:ext>
            </a:extLst>
          </p:cNvPr>
          <p:cNvSpPr>
            <a:spLocks noGrp="1"/>
          </p:cNvSpPr>
          <p:nvPr>
            <p:ph type="ctrTitle"/>
          </p:nvPr>
        </p:nvSpPr>
        <p:spPr/>
        <p:txBody>
          <a:bodyPr/>
          <a:lstStyle/>
          <a:p>
            <a:r>
              <a:rPr lang="en-US" dirty="0"/>
              <a:t>NLP</a:t>
            </a:r>
          </a:p>
        </p:txBody>
      </p:sp>
      <p:sp>
        <p:nvSpPr>
          <p:cNvPr id="5" name="Subtitle 4">
            <a:extLst>
              <a:ext uri="{FF2B5EF4-FFF2-40B4-BE49-F238E27FC236}">
                <a16:creationId xmlns:a16="http://schemas.microsoft.com/office/drawing/2014/main" id="{D5B1A133-D0E7-49AF-854B-860DBAF420FD}"/>
              </a:ext>
            </a:extLst>
          </p:cNvPr>
          <p:cNvSpPr>
            <a:spLocks noGrp="1"/>
          </p:cNvSpPr>
          <p:nvPr>
            <p:ph type="subTitle" idx="1"/>
          </p:nvPr>
        </p:nvSpPr>
        <p:spPr/>
        <p:txBody>
          <a:bodyPr/>
          <a:lstStyle/>
          <a:p>
            <a:r>
              <a:rPr lang="en-US" dirty="0"/>
              <a:t>Natural Language Processing</a:t>
            </a:r>
          </a:p>
          <a:p>
            <a:r>
              <a:rPr lang="en-US" dirty="0"/>
              <a:t>Focuses on the interaction between computers and humans through natural language</a:t>
            </a:r>
          </a:p>
        </p:txBody>
      </p:sp>
    </p:spTree>
    <p:extLst>
      <p:ext uri="{BB962C8B-B14F-4D97-AF65-F5344CB8AC3E}">
        <p14:creationId xmlns:p14="http://schemas.microsoft.com/office/powerpoint/2010/main" val="1295931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C9DB-8178-46F0-B6E5-EB3DCA44F01A}"/>
              </a:ext>
            </a:extLst>
          </p:cNvPr>
          <p:cNvSpPr>
            <a:spLocks noGrp="1"/>
          </p:cNvSpPr>
          <p:nvPr>
            <p:ph type="title"/>
          </p:nvPr>
        </p:nvSpPr>
        <p:spPr>
          <a:xfrm>
            <a:off x="464488" y="126586"/>
            <a:ext cx="10515600" cy="477713"/>
          </a:xfrm>
        </p:spPr>
        <p:txBody>
          <a:bodyPr>
            <a:normAutofit fontScale="90000"/>
          </a:bodyPr>
          <a:lstStyle/>
          <a:p>
            <a:r>
              <a:rPr lang="en-US" b="1" dirty="0">
                <a:solidFill>
                  <a:srgbClr val="FF0000"/>
                </a:solidFill>
              </a:rPr>
              <a:t>About NLP</a:t>
            </a:r>
          </a:p>
        </p:txBody>
      </p:sp>
      <p:sp>
        <p:nvSpPr>
          <p:cNvPr id="3" name="Content Placeholder 2">
            <a:extLst>
              <a:ext uri="{FF2B5EF4-FFF2-40B4-BE49-F238E27FC236}">
                <a16:creationId xmlns:a16="http://schemas.microsoft.com/office/drawing/2014/main" id="{5249A417-48BD-4CEF-91C9-8ED9F5DE4EF6}"/>
              </a:ext>
            </a:extLst>
          </p:cNvPr>
          <p:cNvSpPr>
            <a:spLocks noGrp="1"/>
          </p:cNvSpPr>
          <p:nvPr>
            <p:ph idx="1"/>
          </p:nvPr>
        </p:nvSpPr>
        <p:spPr>
          <a:xfrm>
            <a:off x="838200" y="898496"/>
            <a:ext cx="10515600" cy="5565913"/>
          </a:xfrm>
        </p:spPr>
        <p:txBody>
          <a:bodyPr>
            <a:normAutofit fontScale="70000" lnSpcReduction="20000"/>
          </a:bodyPr>
          <a:lstStyle/>
          <a:p>
            <a:r>
              <a:rPr lang="en-US" dirty="0"/>
              <a:t>We can't say that we often think about the subtleties of our language. It is an intuitive behavior that relies on semantic cues such as words, signs, or images to convey information and meaning</a:t>
            </a:r>
          </a:p>
          <a:p>
            <a:endParaRPr lang="en-US" dirty="0"/>
          </a:p>
          <a:p>
            <a:r>
              <a:rPr lang="en-US" dirty="0"/>
              <a:t>Also, languages do not follow strict rules and have many exceptions.</a:t>
            </a:r>
          </a:p>
          <a:p>
            <a:endParaRPr lang="en-US" dirty="0"/>
          </a:p>
          <a:p>
            <a:r>
              <a:rPr lang="en-US" dirty="0"/>
              <a:t>Language acquisition, while natural for humans, is extremely complex for computers because it has a lot of unstructured data, a lack of strict rules, and no concrete perspective or context. </a:t>
            </a:r>
          </a:p>
          <a:p>
            <a:endParaRPr lang="en-US" dirty="0"/>
          </a:p>
          <a:p>
            <a:r>
              <a:rPr lang="en-US" dirty="0"/>
              <a:t>Yet, humans increasingly rely on computer systems to communicate and perform tasks. </a:t>
            </a:r>
          </a:p>
          <a:p>
            <a:endParaRPr lang="en-US" dirty="0"/>
          </a:p>
          <a:p>
            <a:r>
              <a:rPr lang="en-US" dirty="0"/>
              <a:t>NLP is a component of AI that focuses on understanding human language as it is written and/or spoken. To do this, specific computer programs are developed; a typical computer requires instructions to be conveyed in a very precise, marked-out, structured, and unambiguous programming language. </a:t>
            </a:r>
          </a:p>
          <a:p>
            <a:endParaRPr lang="en-US" dirty="0"/>
          </a:p>
          <a:p>
            <a:r>
              <a:rPr lang="en-US" dirty="0"/>
              <a:t>Unfortunately, natural human language is imprecise, equivocal, and confusing. To enable a program to understand the meaning of words, it is necessary to use algorithms capable of analyzing the meaning and structure to make the words understandable, recognize certain references, and then generate the language.</a:t>
            </a:r>
          </a:p>
        </p:txBody>
      </p:sp>
    </p:spTree>
    <p:extLst>
      <p:ext uri="{BB962C8B-B14F-4D97-AF65-F5344CB8AC3E}">
        <p14:creationId xmlns:p14="http://schemas.microsoft.com/office/powerpoint/2010/main" val="247046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3F3E-C048-4EC4-98A7-F39D4A47D6C4}"/>
              </a:ext>
            </a:extLst>
          </p:cNvPr>
          <p:cNvSpPr>
            <a:spLocks noGrp="1"/>
          </p:cNvSpPr>
          <p:nvPr>
            <p:ph type="title"/>
          </p:nvPr>
        </p:nvSpPr>
        <p:spPr>
          <a:xfrm>
            <a:off x="416781" y="166343"/>
            <a:ext cx="10515600" cy="620837"/>
          </a:xfrm>
        </p:spPr>
        <p:txBody>
          <a:bodyPr>
            <a:normAutofit fontScale="90000"/>
          </a:bodyPr>
          <a:lstStyle/>
          <a:p>
            <a:r>
              <a:rPr lang="en-US" sz="4000" b="1" dirty="0">
                <a:solidFill>
                  <a:srgbClr val="FF0000"/>
                </a:solidFill>
              </a:rPr>
              <a:t>What Can Natural Language Processing Do?</a:t>
            </a:r>
            <a:endParaRPr lang="en-US" sz="4000" dirty="0">
              <a:solidFill>
                <a:srgbClr val="FF0000"/>
              </a:solidFill>
            </a:endParaRPr>
          </a:p>
        </p:txBody>
      </p:sp>
      <p:sp>
        <p:nvSpPr>
          <p:cNvPr id="3" name="Content Placeholder 2">
            <a:extLst>
              <a:ext uri="{FF2B5EF4-FFF2-40B4-BE49-F238E27FC236}">
                <a16:creationId xmlns:a16="http://schemas.microsoft.com/office/drawing/2014/main" id="{CF6D3610-7848-4DC2-86B9-126D7160D7B1}"/>
              </a:ext>
            </a:extLst>
          </p:cNvPr>
          <p:cNvSpPr>
            <a:spLocks noGrp="1"/>
          </p:cNvSpPr>
          <p:nvPr>
            <p:ph idx="1"/>
          </p:nvPr>
        </p:nvSpPr>
        <p:spPr/>
        <p:txBody>
          <a:bodyPr/>
          <a:lstStyle/>
          <a:p>
            <a:r>
              <a:rPr lang="en-US" b="1" dirty="0"/>
              <a:t>Messaging Filters – </a:t>
            </a:r>
            <a:r>
              <a:rPr lang="en-US" b="1" dirty="0" err="1"/>
              <a:t>Truecaller</a:t>
            </a:r>
            <a:r>
              <a:rPr lang="en-US" b="1" dirty="0"/>
              <a:t>, OTP</a:t>
            </a:r>
          </a:p>
          <a:p>
            <a:r>
              <a:rPr lang="en-US" b="1" dirty="0"/>
              <a:t>Intelligent Assistants – Siri, Alexa</a:t>
            </a:r>
          </a:p>
          <a:p>
            <a:r>
              <a:rPr lang="en-US" b="1" dirty="0"/>
              <a:t>Search Results – Sentence to Keywords</a:t>
            </a:r>
          </a:p>
          <a:p>
            <a:r>
              <a:rPr lang="en-US" b="1" dirty="0"/>
              <a:t>Intuitive Typing – Autocomplete </a:t>
            </a:r>
          </a:p>
          <a:p>
            <a:r>
              <a:rPr lang="en-US" b="1" dirty="0"/>
              <a:t>Translation</a:t>
            </a:r>
          </a:p>
          <a:p>
            <a:r>
              <a:rPr lang="en-US" b="1" dirty="0"/>
              <a:t>Digital Phone Calls - </a:t>
            </a:r>
            <a:r>
              <a:rPr lang="en-US" dirty="0"/>
              <a:t>’this call may be recorded for training purposes‘</a:t>
            </a:r>
          </a:p>
          <a:p>
            <a:r>
              <a:rPr lang="en-US" b="1" dirty="0"/>
              <a:t>Text Analytics – Sentiment Analysis</a:t>
            </a:r>
          </a:p>
          <a:p>
            <a:endParaRPr lang="en-US" b="1" dirty="0"/>
          </a:p>
          <a:p>
            <a:endParaRPr lang="en-US" b="1" dirty="0"/>
          </a:p>
          <a:p>
            <a:pPr marL="0" indent="0">
              <a:buNone/>
            </a:pPr>
            <a:endParaRPr lang="en-US" b="1" dirty="0"/>
          </a:p>
          <a:p>
            <a:endParaRPr lang="en-US" b="1" dirty="0"/>
          </a:p>
        </p:txBody>
      </p:sp>
    </p:spTree>
    <p:extLst>
      <p:ext uri="{BB962C8B-B14F-4D97-AF65-F5344CB8AC3E}">
        <p14:creationId xmlns:p14="http://schemas.microsoft.com/office/powerpoint/2010/main" val="1149046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7A4C-26F6-44A1-921C-E149179C6D46}"/>
              </a:ext>
            </a:extLst>
          </p:cNvPr>
          <p:cNvSpPr>
            <a:spLocks noGrp="1"/>
          </p:cNvSpPr>
          <p:nvPr>
            <p:ph type="title"/>
          </p:nvPr>
        </p:nvSpPr>
        <p:spPr>
          <a:xfrm>
            <a:off x="416781" y="102733"/>
            <a:ext cx="10515600" cy="469762"/>
          </a:xfrm>
        </p:spPr>
        <p:txBody>
          <a:bodyPr>
            <a:normAutofit fontScale="90000"/>
          </a:bodyPr>
          <a:lstStyle/>
          <a:p>
            <a:r>
              <a:rPr lang="en-US" sz="4000" b="1" dirty="0">
                <a:solidFill>
                  <a:srgbClr val="FF0000"/>
                </a:solidFill>
              </a:rPr>
              <a:t>NLP techniques and methods</a:t>
            </a:r>
          </a:p>
        </p:txBody>
      </p:sp>
      <p:sp>
        <p:nvSpPr>
          <p:cNvPr id="3" name="Content Placeholder 2">
            <a:extLst>
              <a:ext uri="{FF2B5EF4-FFF2-40B4-BE49-F238E27FC236}">
                <a16:creationId xmlns:a16="http://schemas.microsoft.com/office/drawing/2014/main" id="{6BD0DFBB-14CF-4545-A776-00CE9ABB2998}"/>
              </a:ext>
            </a:extLst>
          </p:cNvPr>
          <p:cNvSpPr>
            <a:spLocks noGrp="1"/>
          </p:cNvSpPr>
          <p:nvPr>
            <p:ph idx="1"/>
          </p:nvPr>
        </p:nvSpPr>
        <p:spPr>
          <a:xfrm>
            <a:off x="838200" y="938254"/>
            <a:ext cx="10515600" cy="5238709"/>
          </a:xfrm>
        </p:spPr>
        <p:txBody>
          <a:bodyPr>
            <a:normAutofit fontScale="70000" lnSpcReduction="20000"/>
          </a:bodyPr>
          <a:lstStyle/>
          <a:p>
            <a:pPr marL="0" indent="0">
              <a:buNone/>
            </a:pPr>
            <a:r>
              <a:rPr lang="en-US" dirty="0"/>
              <a:t>To analyze and understand human language, NLP employs a variety of techniques and methods. Here are some fundamental techniques used in NLP:</a:t>
            </a:r>
          </a:p>
          <a:p>
            <a:pPr marL="0" indent="0">
              <a:buNone/>
            </a:pPr>
            <a:endParaRPr lang="en-US" dirty="0"/>
          </a:p>
          <a:p>
            <a:r>
              <a:rPr lang="en-US" b="1" dirty="0">
                <a:hlinkClick r:id="rId2"/>
              </a:rPr>
              <a:t>Tokenization</a:t>
            </a:r>
            <a:r>
              <a:rPr lang="en-US" b="1" dirty="0"/>
              <a:t>.</a:t>
            </a:r>
            <a:r>
              <a:rPr lang="en-US" dirty="0"/>
              <a:t> This is the process of breaking text into words, phrases, symbols, or other meaningful elements, known as tokens.</a:t>
            </a:r>
          </a:p>
          <a:p>
            <a:endParaRPr lang="en-US" dirty="0"/>
          </a:p>
          <a:p>
            <a:r>
              <a:rPr lang="en-US" b="1" dirty="0"/>
              <a:t>Parsing.</a:t>
            </a:r>
            <a:r>
              <a:rPr lang="en-US" dirty="0"/>
              <a:t> Parsing involves analyzing the grammatical structure of a sentence to extract meaning.</a:t>
            </a:r>
          </a:p>
          <a:p>
            <a:endParaRPr lang="en-US" dirty="0"/>
          </a:p>
          <a:p>
            <a:r>
              <a:rPr lang="en-US" b="1" dirty="0">
                <a:hlinkClick r:id="rId3"/>
              </a:rPr>
              <a:t>Lemmatization</a:t>
            </a:r>
            <a:r>
              <a:rPr lang="en-US" b="1" dirty="0"/>
              <a:t>. </a:t>
            </a:r>
            <a:r>
              <a:rPr lang="en-US" dirty="0"/>
              <a:t>This technique reduces words to their base or root form, allowing for the grouping of different forms of the same word.</a:t>
            </a:r>
          </a:p>
          <a:p>
            <a:endParaRPr lang="en-US" dirty="0"/>
          </a:p>
          <a:p>
            <a:r>
              <a:rPr lang="en-US" b="1" dirty="0">
                <a:hlinkClick r:id="rId4"/>
              </a:rPr>
              <a:t>Named Entity Recognition (NER)</a:t>
            </a:r>
            <a:r>
              <a:rPr lang="en-US" b="1" dirty="0"/>
              <a:t>.</a:t>
            </a:r>
            <a:r>
              <a:rPr lang="en-US" dirty="0"/>
              <a:t> NER is used to identify entities such as persons, organizations, locations, and other named items in the text.</a:t>
            </a:r>
          </a:p>
          <a:p>
            <a:endParaRPr lang="en-US" dirty="0"/>
          </a:p>
          <a:p>
            <a:r>
              <a:rPr lang="en-US" b="1" dirty="0">
                <a:hlinkClick r:id="rId5"/>
              </a:rPr>
              <a:t>Sentiment analysis</a:t>
            </a:r>
            <a:r>
              <a:rPr lang="en-US" b="1" dirty="0"/>
              <a:t>.</a:t>
            </a:r>
            <a:r>
              <a:rPr lang="en-US" dirty="0"/>
              <a:t> This method is used to gain an understanding of the sentiment or emotion conveyed in a piece of text.</a:t>
            </a:r>
          </a:p>
          <a:p>
            <a:endParaRPr lang="en-US" dirty="0"/>
          </a:p>
        </p:txBody>
      </p:sp>
    </p:spTree>
    <p:extLst>
      <p:ext uri="{BB962C8B-B14F-4D97-AF65-F5344CB8AC3E}">
        <p14:creationId xmlns:p14="http://schemas.microsoft.com/office/powerpoint/2010/main" val="1390298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2320-A52F-4415-B09A-89781E7BC797}"/>
              </a:ext>
            </a:extLst>
          </p:cNvPr>
          <p:cNvSpPr>
            <a:spLocks noGrp="1"/>
          </p:cNvSpPr>
          <p:nvPr>
            <p:ph type="title"/>
          </p:nvPr>
        </p:nvSpPr>
        <p:spPr>
          <a:xfrm>
            <a:off x="413328" y="0"/>
            <a:ext cx="10515600" cy="641639"/>
          </a:xfrm>
        </p:spPr>
        <p:txBody>
          <a:bodyPr>
            <a:normAutofit/>
          </a:bodyPr>
          <a:lstStyle/>
          <a:p>
            <a:r>
              <a:rPr lang="en-US" sz="4000" b="1" dirty="0">
                <a:solidFill>
                  <a:srgbClr val="FF0000"/>
                </a:solidFill>
              </a:rPr>
              <a:t>Principles of CD</a:t>
            </a:r>
          </a:p>
        </p:txBody>
      </p:sp>
      <p:pic>
        <p:nvPicPr>
          <p:cNvPr id="4" name="Picture 3">
            <a:extLst>
              <a:ext uri="{FF2B5EF4-FFF2-40B4-BE49-F238E27FC236}">
                <a16:creationId xmlns:a16="http://schemas.microsoft.com/office/drawing/2014/main" id="{8B51DEE7-DFE6-48B5-A607-6FEC73070337}"/>
              </a:ext>
            </a:extLst>
          </p:cNvPr>
          <p:cNvPicPr>
            <a:picLocks noChangeAspect="1"/>
          </p:cNvPicPr>
          <p:nvPr/>
        </p:nvPicPr>
        <p:blipFill>
          <a:blip r:embed="rId2"/>
          <a:stretch>
            <a:fillRect/>
          </a:stretch>
        </p:blipFill>
        <p:spPr>
          <a:xfrm>
            <a:off x="1453573" y="681037"/>
            <a:ext cx="8435109" cy="5876288"/>
          </a:xfrm>
          <a:prstGeom prst="rect">
            <a:avLst/>
          </a:prstGeom>
        </p:spPr>
      </p:pic>
    </p:spTree>
    <p:extLst>
      <p:ext uri="{BB962C8B-B14F-4D97-AF65-F5344CB8AC3E}">
        <p14:creationId xmlns:p14="http://schemas.microsoft.com/office/powerpoint/2010/main" val="414803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DE6E-58DF-4E73-99F9-11E16CF406E9}"/>
              </a:ext>
            </a:extLst>
          </p:cNvPr>
          <p:cNvSpPr>
            <a:spLocks noGrp="1"/>
          </p:cNvSpPr>
          <p:nvPr>
            <p:ph type="title"/>
          </p:nvPr>
        </p:nvSpPr>
        <p:spPr>
          <a:xfrm>
            <a:off x="575807" y="277661"/>
            <a:ext cx="10515600" cy="315912"/>
          </a:xfrm>
        </p:spPr>
        <p:txBody>
          <a:bodyPr>
            <a:noAutofit/>
          </a:bodyPr>
          <a:lstStyle/>
          <a:p>
            <a:r>
              <a:rPr lang="en-US" sz="4000" b="1" dirty="0">
                <a:solidFill>
                  <a:srgbClr val="FF0000"/>
                </a:solidFill>
              </a:rPr>
              <a:t>Tools, Stages Involved</a:t>
            </a:r>
          </a:p>
        </p:txBody>
      </p:sp>
      <p:sp>
        <p:nvSpPr>
          <p:cNvPr id="3" name="Content Placeholder 2">
            <a:extLst>
              <a:ext uri="{FF2B5EF4-FFF2-40B4-BE49-F238E27FC236}">
                <a16:creationId xmlns:a16="http://schemas.microsoft.com/office/drawing/2014/main" id="{66737278-B3DC-4708-82DE-61D6C70351D7}"/>
              </a:ext>
            </a:extLst>
          </p:cNvPr>
          <p:cNvSpPr>
            <a:spLocks noGrp="1"/>
          </p:cNvSpPr>
          <p:nvPr>
            <p:ph idx="1"/>
          </p:nvPr>
        </p:nvSpPr>
        <p:spPr/>
        <p:txBody>
          <a:bodyPr/>
          <a:lstStyle/>
          <a:p>
            <a:endParaRPr lang="en-US" dirty="0"/>
          </a:p>
        </p:txBody>
      </p:sp>
      <p:pic>
        <p:nvPicPr>
          <p:cNvPr id="20482" name="Picture 2" descr="https://miro.medium.com/v2/resize:fit:700/1*QNyCzVKmGFBm9LshdAEYOQ.png">
            <a:extLst>
              <a:ext uri="{FF2B5EF4-FFF2-40B4-BE49-F238E27FC236}">
                <a16:creationId xmlns:a16="http://schemas.microsoft.com/office/drawing/2014/main" id="{BA52F587-85B4-461B-9ABD-15ECDBDE6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347" y="1097281"/>
            <a:ext cx="8673948" cy="48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0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9E7-FA8B-4B2A-8CB1-BC89D1FE60F0}"/>
              </a:ext>
            </a:extLst>
          </p:cNvPr>
          <p:cNvSpPr>
            <a:spLocks noGrp="1"/>
          </p:cNvSpPr>
          <p:nvPr>
            <p:ph type="title"/>
          </p:nvPr>
        </p:nvSpPr>
        <p:spPr>
          <a:xfrm>
            <a:off x="838200" y="0"/>
            <a:ext cx="10515600" cy="1325563"/>
          </a:xfrm>
        </p:spPr>
        <p:txBody>
          <a:bodyPr/>
          <a:lstStyle/>
          <a:p>
            <a:r>
              <a:rPr lang="en-US" b="1" dirty="0">
                <a:solidFill>
                  <a:srgbClr val="FF0000"/>
                </a:solidFill>
              </a:rPr>
              <a:t>Reinforcement Learning</a:t>
            </a:r>
          </a:p>
        </p:txBody>
      </p:sp>
      <p:pic>
        <p:nvPicPr>
          <p:cNvPr id="6146" name="Picture 2" descr="Types of Machine Learning Algorithms | 7wData">
            <a:extLst>
              <a:ext uri="{FF2B5EF4-FFF2-40B4-BE49-F238E27FC236}">
                <a16:creationId xmlns:a16="http://schemas.microsoft.com/office/drawing/2014/main" id="{B60449E4-04D1-471B-8B30-3DECE91EA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18" y="941584"/>
            <a:ext cx="8274764" cy="591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0533B-A148-43E4-A208-47200644B4EC}"/>
              </a:ext>
            </a:extLst>
          </p:cNvPr>
          <p:cNvSpPr txBox="1"/>
          <p:nvPr/>
        </p:nvSpPr>
        <p:spPr>
          <a:xfrm>
            <a:off x="7513983" y="5605670"/>
            <a:ext cx="2491901" cy="369332"/>
          </a:xfrm>
          <a:prstGeom prst="rect">
            <a:avLst/>
          </a:prstGeom>
          <a:noFill/>
        </p:spPr>
        <p:txBody>
          <a:bodyPr wrap="none" rtlCol="0">
            <a:spAutoFit/>
          </a:bodyPr>
          <a:lstStyle/>
          <a:p>
            <a:r>
              <a:rPr lang="en-US" b="1" dirty="0">
                <a:sym typeface="Wingdings" panose="05000000000000000000" pitchFamily="2" charset="2"/>
              </a:rPr>
              <a:t> </a:t>
            </a:r>
            <a:r>
              <a:rPr lang="en-US" b="1" dirty="0"/>
              <a:t>Learns from mistakes</a:t>
            </a:r>
          </a:p>
        </p:txBody>
      </p:sp>
    </p:spTree>
    <p:extLst>
      <p:ext uri="{BB962C8B-B14F-4D97-AF65-F5344CB8AC3E}">
        <p14:creationId xmlns:p14="http://schemas.microsoft.com/office/powerpoint/2010/main" val="187285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87C3-3F29-4814-B6B3-9FBE11564783}"/>
              </a:ext>
            </a:extLst>
          </p:cNvPr>
          <p:cNvSpPr>
            <a:spLocks noGrp="1"/>
          </p:cNvSpPr>
          <p:nvPr>
            <p:ph type="title"/>
          </p:nvPr>
        </p:nvSpPr>
        <p:spPr>
          <a:xfrm>
            <a:off x="249804" y="126586"/>
            <a:ext cx="10515600" cy="485665"/>
          </a:xfrm>
        </p:spPr>
        <p:txBody>
          <a:bodyPr>
            <a:normAutofit fontScale="90000"/>
          </a:bodyPr>
          <a:lstStyle/>
          <a:p>
            <a:r>
              <a:rPr lang="en-US" b="1" dirty="0">
                <a:solidFill>
                  <a:srgbClr val="FF0000"/>
                </a:solidFill>
              </a:rPr>
              <a:t>Example of RL</a:t>
            </a:r>
          </a:p>
        </p:txBody>
      </p:sp>
      <p:pic>
        <p:nvPicPr>
          <p:cNvPr id="5" name="Content Placeholder 4">
            <a:extLst>
              <a:ext uri="{FF2B5EF4-FFF2-40B4-BE49-F238E27FC236}">
                <a16:creationId xmlns:a16="http://schemas.microsoft.com/office/drawing/2014/main" id="{EA46D3F8-5A7E-43E2-996D-4C05D7F4B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35" y="612251"/>
            <a:ext cx="11715480" cy="5186445"/>
          </a:xfrm>
        </p:spPr>
      </p:pic>
      <p:sp>
        <p:nvSpPr>
          <p:cNvPr id="6" name="TextBox 5">
            <a:extLst>
              <a:ext uri="{FF2B5EF4-FFF2-40B4-BE49-F238E27FC236}">
                <a16:creationId xmlns:a16="http://schemas.microsoft.com/office/drawing/2014/main" id="{17E245DE-DDAC-410A-A0D7-51153291993E}"/>
              </a:ext>
            </a:extLst>
          </p:cNvPr>
          <p:cNvSpPr txBox="1"/>
          <p:nvPr/>
        </p:nvSpPr>
        <p:spPr>
          <a:xfrm>
            <a:off x="770892" y="5876417"/>
            <a:ext cx="3269357" cy="369332"/>
          </a:xfrm>
          <a:prstGeom prst="rect">
            <a:avLst/>
          </a:prstGeom>
          <a:noFill/>
        </p:spPr>
        <p:txBody>
          <a:bodyPr wrap="square" rtlCol="0">
            <a:spAutoFit/>
          </a:bodyPr>
          <a:lstStyle/>
          <a:p>
            <a:r>
              <a:rPr lang="en-US" dirty="0">
                <a:solidFill>
                  <a:srgbClr val="00B050"/>
                </a:solidFill>
              </a:rPr>
              <a:t>Goal</a:t>
            </a:r>
            <a:r>
              <a:rPr lang="en-US" dirty="0"/>
              <a:t>: eat the food + avoid ghosts</a:t>
            </a:r>
          </a:p>
        </p:txBody>
      </p:sp>
      <p:sp>
        <p:nvSpPr>
          <p:cNvPr id="7" name="TextBox 6">
            <a:extLst>
              <a:ext uri="{FF2B5EF4-FFF2-40B4-BE49-F238E27FC236}">
                <a16:creationId xmlns:a16="http://schemas.microsoft.com/office/drawing/2014/main" id="{6B5F21C4-F1A1-4DB2-AA8B-DB84FB2DF25D}"/>
              </a:ext>
            </a:extLst>
          </p:cNvPr>
          <p:cNvSpPr txBox="1"/>
          <p:nvPr/>
        </p:nvSpPr>
        <p:spPr>
          <a:xfrm>
            <a:off x="4815781" y="6218963"/>
            <a:ext cx="2497222" cy="369332"/>
          </a:xfrm>
          <a:prstGeom prst="rect">
            <a:avLst/>
          </a:prstGeom>
          <a:noFill/>
        </p:spPr>
        <p:txBody>
          <a:bodyPr wrap="none" rtlCol="0">
            <a:spAutoFit/>
          </a:bodyPr>
          <a:lstStyle/>
          <a:p>
            <a:r>
              <a:rPr lang="en-US" dirty="0">
                <a:solidFill>
                  <a:srgbClr val="00B050"/>
                </a:solidFill>
              </a:rPr>
              <a:t>Environment</a:t>
            </a:r>
            <a:r>
              <a:rPr lang="en-US" dirty="0"/>
              <a:t>: Grid world</a:t>
            </a:r>
          </a:p>
        </p:txBody>
      </p:sp>
      <p:sp>
        <p:nvSpPr>
          <p:cNvPr id="8" name="TextBox 7">
            <a:extLst>
              <a:ext uri="{FF2B5EF4-FFF2-40B4-BE49-F238E27FC236}">
                <a16:creationId xmlns:a16="http://schemas.microsoft.com/office/drawing/2014/main" id="{A6533781-1AC9-4CAA-B33F-5C89ED059D93}"/>
              </a:ext>
            </a:extLst>
          </p:cNvPr>
          <p:cNvSpPr txBox="1"/>
          <p:nvPr/>
        </p:nvSpPr>
        <p:spPr>
          <a:xfrm>
            <a:off x="8271712" y="5849631"/>
            <a:ext cx="2396490" cy="369332"/>
          </a:xfrm>
          <a:prstGeom prst="rect">
            <a:avLst/>
          </a:prstGeom>
          <a:noFill/>
        </p:spPr>
        <p:txBody>
          <a:bodyPr wrap="none" rtlCol="0">
            <a:spAutoFit/>
          </a:bodyPr>
          <a:lstStyle/>
          <a:p>
            <a:r>
              <a:rPr lang="en-US" dirty="0">
                <a:solidFill>
                  <a:srgbClr val="00B050"/>
                </a:solidFill>
              </a:rPr>
              <a:t>Reward</a:t>
            </a:r>
            <a:r>
              <a:rPr lang="en-US" dirty="0"/>
              <a:t>: for eating food</a:t>
            </a:r>
          </a:p>
        </p:txBody>
      </p:sp>
      <p:sp>
        <p:nvSpPr>
          <p:cNvPr id="9" name="TextBox 8">
            <a:extLst>
              <a:ext uri="{FF2B5EF4-FFF2-40B4-BE49-F238E27FC236}">
                <a16:creationId xmlns:a16="http://schemas.microsoft.com/office/drawing/2014/main" id="{CA1396ED-EB40-48DA-8D0F-DF9F26EB44E0}"/>
              </a:ext>
            </a:extLst>
          </p:cNvPr>
          <p:cNvSpPr txBox="1"/>
          <p:nvPr/>
        </p:nvSpPr>
        <p:spPr>
          <a:xfrm>
            <a:off x="8271712" y="6218963"/>
            <a:ext cx="3413370" cy="369332"/>
          </a:xfrm>
          <a:prstGeom prst="rect">
            <a:avLst/>
          </a:prstGeom>
          <a:noFill/>
        </p:spPr>
        <p:txBody>
          <a:bodyPr wrap="none" rtlCol="0">
            <a:spAutoFit/>
          </a:bodyPr>
          <a:lstStyle/>
          <a:p>
            <a:r>
              <a:rPr lang="en-US" dirty="0">
                <a:solidFill>
                  <a:srgbClr val="00B050"/>
                </a:solidFill>
              </a:rPr>
              <a:t>Punishment</a:t>
            </a:r>
            <a:r>
              <a:rPr lang="en-US" dirty="0"/>
              <a:t>: For Dying (game lost)</a:t>
            </a:r>
          </a:p>
        </p:txBody>
      </p:sp>
      <p:sp>
        <p:nvSpPr>
          <p:cNvPr id="10" name="TextBox 9">
            <a:extLst>
              <a:ext uri="{FF2B5EF4-FFF2-40B4-BE49-F238E27FC236}">
                <a16:creationId xmlns:a16="http://schemas.microsoft.com/office/drawing/2014/main" id="{D4D9723E-27B9-4ECA-B9C9-CE809C9406C5}"/>
              </a:ext>
            </a:extLst>
          </p:cNvPr>
          <p:cNvSpPr txBox="1"/>
          <p:nvPr/>
        </p:nvSpPr>
        <p:spPr>
          <a:xfrm>
            <a:off x="4815781" y="5858625"/>
            <a:ext cx="1591141" cy="369332"/>
          </a:xfrm>
          <a:prstGeom prst="rect">
            <a:avLst/>
          </a:prstGeom>
          <a:noFill/>
        </p:spPr>
        <p:txBody>
          <a:bodyPr wrap="none" rtlCol="0">
            <a:spAutoFit/>
          </a:bodyPr>
          <a:lstStyle/>
          <a:p>
            <a:r>
              <a:rPr lang="en-US" dirty="0">
                <a:solidFill>
                  <a:srgbClr val="00B050"/>
                </a:solidFill>
              </a:rPr>
              <a:t>Agent</a:t>
            </a:r>
            <a:r>
              <a:rPr lang="en-US" dirty="0"/>
              <a:t>: Pacman</a:t>
            </a:r>
          </a:p>
        </p:txBody>
      </p:sp>
    </p:spTree>
    <p:extLst>
      <p:ext uri="{BB962C8B-B14F-4D97-AF65-F5344CB8AC3E}">
        <p14:creationId xmlns:p14="http://schemas.microsoft.com/office/powerpoint/2010/main" val="2036163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37EE-8752-407F-A18F-CA1679EBABD1}"/>
              </a:ext>
            </a:extLst>
          </p:cNvPr>
          <p:cNvSpPr>
            <a:spLocks noGrp="1"/>
          </p:cNvSpPr>
          <p:nvPr>
            <p:ph type="title"/>
          </p:nvPr>
        </p:nvSpPr>
        <p:spPr>
          <a:xfrm>
            <a:off x="329316" y="150440"/>
            <a:ext cx="10515600" cy="406152"/>
          </a:xfrm>
        </p:spPr>
        <p:txBody>
          <a:bodyPr>
            <a:normAutofit fontScale="90000"/>
          </a:bodyPr>
          <a:lstStyle/>
          <a:p>
            <a:r>
              <a:rPr lang="en-US" b="1" dirty="0">
                <a:solidFill>
                  <a:srgbClr val="FF0000"/>
                </a:solidFill>
              </a:rPr>
              <a:t>Ever heard of Pavlov’s dog?</a:t>
            </a:r>
          </a:p>
        </p:txBody>
      </p:sp>
      <p:sp>
        <p:nvSpPr>
          <p:cNvPr id="3" name="Content Placeholder 2">
            <a:extLst>
              <a:ext uri="{FF2B5EF4-FFF2-40B4-BE49-F238E27FC236}">
                <a16:creationId xmlns:a16="http://schemas.microsoft.com/office/drawing/2014/main" id="{85F8DE84-2221-4E68-BBD9-29243CBCCD37}"/>
              </a:ext>
            </a:extLst>
          </p:cNvPr>
          <p:cNvSpPr>
            <a:spLocks noGrp="1"/>
          </p:cNvSpPr>
          <p:nvPr>
            <p:ph idx="1"/>
          </p:nvPr>
        </p:nvSpPr>
        <p:spPr>
          <a:xfrm>
            <a:off x="408830" y="898498"/>
            <a:ext cx="4846982" cy="5270514"/>
          </a:xfrm>
        </p:spPr>
        <p:txBody>
          <a:bodyPr>
            <a:normAutofit fontScale="70000" lnSpcReduction="20000"/>
          </a:bodyPr>
          <a:lstStyle/>
          <a:p>
            <a:r>
              <a:rPr lang="en-US" dirty="0"/>
              <a:t>In 1897 Ivan Pavlov, a </a:t>
            </a:r>
            <a:r>
              <a:rPr lang="en-US" dirty="0" err="1"/>
              <a:t>russian</a:t>
            </a:r>
            <a:r>
              <a:rPr lang="en-US" dirty="0"/>
              <a:t> physiologist, published his findings on conditioned behavior, that demonstrated how dogs could be conditioned to associate an unconditioned stimulus (food) with a neutral stimulus (bell), leading to a conditioned response (salivation) triggered by the bell alone. </a:t>
            </a:r>
          </a:p>
          <a:p>
            <a:endParaRPr lang="en-US" dirty="0"/>
          </a:p>
          <a:p>
            <a:r>
              <a:rPr lang="en-US" dirty="0"/>
              <a:t>The idea behind this experiment is that the dog could be conditioned to behave in a certain way according to a series of rewards or punishments it received, which is the central idea behind reinforcement learning.  </a:t>
            </a:r>
          </a:p>
          <a:p>
            <a:endParaRPr lang="en-US" dirty="0"/>
          </a:p>
          <a:p>
            <a:r>
              <a:rPr lang="en-US" dirty="0"/>
              <a:t>Both Pavlov’s dog and reinforcement learning systems showcase the power of conditioning and the ability to adapt behaviors based on reinforcement signals.</a:t>
            </a:r>
          </a:p>
          <a:p>
            <a:endParaRPr lang="en-US" dirty="0"/>
          </a:p>
        </p:txBody>
      </p:sp>
      <p:pic>
        <p:nvPicPr>
          <p:cNvPr id="5" name="Picture 4">
            <a:extLst>
              <a:ext uri="{FF2B5EF4-FFF2-40B4-BE49-F238E27FC236}">
                <a16:creationId xmlns:a16="http://schemas.microsoft.com/office/drawing/2014/main" id="{2D22E46C-664F-4FAE-9E19-3E4DCA94975B}"/>
              </a:ext>
            </a:extLst>
          </p:cNvPr>
          <p:cNvPicPr>
            <a:picLocks noChangeAspect="1"/>
          </p:cNvPicPr>
          <p:nvPr/>
        </p:nvPicPr>
        <p:blipFill rotWithShape="1">
          <a:blip r:embed="rId2"/>
          <a:srcRect l="5661"/>
          <a:stretch/>
        </p:blipFill>
        <p:spPr>
          <a:xfrm>
            <a:off x="5152445" y="1287068"/>
            <a:ext cx="7039556" cy="4072111"/>
          </a:xfrm>
          <a:prstGeom prst="rect">
            <a:avLst/>
          </a:prstGeom>
        </p:spPr>
      </p:pic>
    </p:spTree>
    <p:extLst>
      <p:ext uri="{BB962C8B-B14F-4D97-AF65-F5344CB8AC3E}">
        <p14:creationId xmlns:p14="http://schemas.microsoft.com/office/powerpoint/2010/main" val="397126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3AAE-EFD4-4D2D-846B-31778A660A84}"/>
              </a:ext>
            </a:extLst>
          </p:cNvPr>
          <p:cNvSpPr>
            <a:spLocks noGrp="1"/>
          </p:cNvSpPr>
          <p:nvPr>
            <p:ph type="title"/>
          </p:nvPr>
        </p:nvSpPr>
        <p:spPr>
          <a:xfrm>
            <a:off x="400878" y="126587"/>
            <a:ext cx="10515600" cy="493616"/>
          </a:xfrm>
        </p:spPr>
        <p:txBody>
          <a:bodyPr>
            <a:normAutofit fontScale="90000"/>
          </a:bodyPr>
          <a:lstStyle/>
          <a:p>
            <a:r>
              <a:rPr lang="en-US" b="1" dirty="0">
                <a:solidFill>
                  <a:srgbClr val="FF0000"/>
                </a:solidFill>
              </a:rPr>
              <a:t>What is Reinforcement Learning?</a:t>
            </a:r>
          </a:p>
        </p:txBody>
      </p:sp>
      <p:sp>
        <p:nvSpPr>
          <p:cNvPr id="3" name="Content Placeholder 2">
            <a:extLst>
              <a:ext uri="{FF2B5EF4-FFF2-40B4-BE49-F238E27FC236}">
                <a16:creationId xmlns:a16="http://schemas.microsoft.com/office/drawing/2014/main" id="{271AF6E7-9A47-44D6-948E-B97632B429B0}"/>
              </a:ext>
            </a:extLst>
          </p:cNvPr>
          <p:cNvSpPr>
            <a:spLocks noGrp="1"/>
          </p:cNvSpPr>
          <p:nvPr>
            <p:ph idx="1"/>
          </p:nvPr>
        </p:nvSpPr>
        <p:spPr>
          <a:xfrm>
            <a:off x="838200" y="906449"/>
            <a:ext cx="10515600" cy="5270514"/>
          </a:xfrm>
        </p:spPr>
        <p:txBody>
          <a:bodyPr/>
          <a:lstStyle/>
          <a:p>
            <a:r>
              <a:rPr lang="en-US" dirty="0"/>
              <a:t>Reinforcement learning (RL) is a machine learning (ML) technique that </a:t>
            </a:r>
            <a:r>
              <a:rPr lang="en-US" b="1" dirty="0"/>
              <a:t>trains software to make decisions </a:t>
            </a:r>
            <a:r>
              <a:rPr lang="en-US" dirty="0"/>
              <a:t>to achieve the most optimal results. </a:t>
            </a:r>
          </a:p>
          <a:p>
            <a:r>
              <a:rPr lang="en-US" dirty="0"/>
              <a:t>It mimics the trial-and-error learning process that humans use to achieve their goals.</a:t>
            </a:r>
          </a:p>
          <a:p>
            <a:r>
              <a:rPr lang="en-US" dirty="0"/>
              <a:t>Think of positive reinforcement, negative reinforcement</a:t>
            </a:r>
          </a:p>
          <a:p>
            <a:r>
              <a:rPr lang="en-US" dirty="0" err="1"/>
              <a:t>E.g</a:t>
            </a:r>
            <a:r>
              <a:rPr lang="en-US" dirty="0"/>
              <a:t> Pavlov dog </a:t>
            </a:r>
          </a:p>
          <a:p>
            <a:r>
              <a:rPr lang="en-US" dirty="0"/>
              <a:t>Software actions that work towards your goal are </a:t>
            </a:r>
            <a:r>
              <a:rPr lang="en-US" b="1" dirty="0"/>
              <a:t>reinforced</a:t>
            </a:r>
          </a:p>
          <a:p>
            <a:r>
              <a:rPr lang="en-US" dirty="0"/>
              <a:t>While actions that detract from the goal are </a:t>
            </a:r>
            <a:r>
              <a:rPr lang="en-US" b="1" dirty="0"/>
              <a:t>ignored</a:t>
            </a:r>
            <a:r>
              <a:rPr lang="en-US" dirty="0"/>
              <a:t>.  </a:t>
            </a:r>
          </a:p>
        </p:txBody>
      </p:sp>
    </p:spTree>
    <p:extLst>
      <p:ext uri="{BB962C8B-B14F-4D97-AF65-F5344CB8AC3E}">
        <p14:creationId xmlns:p14="http://schemas.microsoft.com/office/powerpoint/2010/main" val="2728570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4596</Words>
  <Application>Microsoft Office PowerPoint</Application>
  <PresentationFormat>Widescreen</PresentationFormat>
  <Paragraphs>293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Google Sans</vt:lpstr>
      <vt:lpstr>Wingdings</vt:lpstr>
      <vt:lpstr>Office Theme</vt:lpstr>
      <vt:lpstr>Creation and deployment of CI/CD</vt:lpstr>
      <vt:lpstr>What is CI/CD?</vt:lpstr>
      <vt:lpstr>Stages of CI</vt:lpstr>
      <vt:lpstr>Principles of CD</vt:lpstr>
      <vt:lpstr>Tools, Stages Involved</vt:lpstr>
      <vt:lpstr>Reinforcement Learning</vt:lpstr>
      <vt:lpstr>Example of RL</vt:lpstr>
      <vt:lpstr>Ever heard of Pavlov’s dog?</vt:lpstr>
      <vt:lpstr>What is Reinforcement Learning?</vt:lpstr>
      <vt:lpstr>Benefits of Reinforcement Learning</vt:lpstr>
      <vt:lpstr>Understanding the concepts</vt:lpstr>
      <vt:lpstr>Key concepts about RL</vt:lpstr>
      <vt:lpstr>Exploration vs Exploitation trade-off</vt:lpstr>
      <vt:lpstr>Types of RL</vt:lpstr>
      <vt:lpstr>Model Based RL</vt:lpstr>
      <vt:lpstr>Model Free RL</vt:lpstr>
      <vt:lpstr>Asynchronous Advantage Actor Critic (A3C)</vt:lpstr>
      <vt:lpstr>Soft Actor-Critic</vt:lpstr>
      <vt:lpstr>PPO ( Proximal Policy Optimization)</vt:lpstr>
      <vt:lpstr>QLearning</vt:lpstr>
      <vt:lpstr>Popular large language models(LLM):</vt:lpstr>
      <vt:lpstr>How do they work? –LLM Ops</vt:lpstr>
      <vt:lpstr>Transformers</vt:lpstr>
      <vt:lpstr>Origin and basics</vt:lpstr>
      <vt:lpstr>Attention (You can stand at ease)</vt:lpstr>
      <vt:lpstr>PowerPoint Presentation</vt:lpstr>
      <vt:lpstr>Encoder and Decoder</vt:lpstr>
      <vt:lpstr>Self Attention</vt:lpstr>
      <vt:lpstr>How does it have infinite attention?</vt:lpstr>
      <vt:lpstr>Vision Transformer</vt:lpstr>
      <vt:lpstr>Training a Transformer</vt:lpstr>
      <vt:lpstr>Transformer - Inference</vt:lpstr>
      <vt:lpstr>PowerPoint Presentation</vt:lpstr>
      <vt:lpstr>The Final Linear and Softmax Layer</vt:lpstr>
      <vt:lpstr>NLP</vt:lpstr>
      <vt:lpstr>About NLP</vt:lpstr>
      <vt:lpstr>What Can Natural Language Processing Do?</vt:lpstr>
      <vt:lpstr>NLP techniques and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Creation and deployment of CI/CD</dc:title>
  <dc:creator>Thonse, Adithya</dc:creator>
  <cp:lastModifiedBy>Thonse, Adithya</cp:lastModifiedBy>
  <cp:revision>1</cp:revision>
  <dcterms:created xsi:type="dcterms:W3CDTF">2024-05-05T05:04:53Z</dcterms:created>
  <dcterms:modified xsi:type="dcterms:W3CDTF">2024-05-05T05:07:47Z</dcterms:modified>
</cp:coreProperties>
</file>